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2"/>
  </p:notesMasterIdLst>
  <p:sldIdLst>
    <p:sldId id="280" r:id="rId2"/>
    <p:sldId id="357" r:id="rId3"/>
    <p:sldId id="362" r:id="rId4"/>
    <p:sldId id="309" r:id="rId5"/>
    <p:sldId id="347" r:id="rId6"/>
    <p:sldId id="349" r:id="rId7"/>
    <p:sldId id="350" r:id="rId8"/>
    <p:sldId id="341" r:id="rId9"/>
    <p:sldId id="291" r:id="rId10"/>
    <p:sldId id="351" r:id="rId11"/>
    <p:sldId id="352" r:id="rId12"/>
    <p:sldId id="312" r:id="rId13"/>
    <p:sldId id="282" r:id="rId14"/>
    <p:sldId id="365" r:id="rId15"/>
    <p:sldId id="366" r:id="rId16"/>
    <p:sldId id="360" r:id="rId17"/>
    <p:sldId id="324" r:id="rId18"/>
    <p:sldId id="367" r:id="rId19"/>
    <p:sldId id="361" r:id="rId20"/>
    <p:sldId id="363" r:id="rId21"/>
  </p:sldIdLst>
  <p:sldSz cx="9144000" cy="5715000" type="screen16x10"/>
  <p:notesSz cx="6858000" cy="9144000"/>
  <p:custDataLst>
    <p:tags r:id="rId23"/>
  </p:custDataLst>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2544" userDrawn="1">
          <p15:clr>
            <a:srgbClr val="A4A3A4"/>
          </p15:clr>
        </p15:guide>
        <p15:guide id="7" pos="4464" userDrawn="1">
          <p15:clr>
            <a:srgbClr val="A4A3A4"/>
          </p15:clr>
        </p15:guide>
        <p15:guide id="8"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B900"/>
    <a:srgbClr val="00BCF2"/>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46604" autoAdjust="0"/>
  </p:normalViewPr>
  <p:slideViewPr>
    <p:cSldViewPr snapToGrid="0">
      <p:cViewPr varScale="1">
        <p:scale>
          <a:sx n="132" d="100"/>
          <a:sy n="132" d="100"/>
        </p:scale>
        <p:origin x="1716" y="120"/>
      </p:cViewPr>
      <p:guideLst>
        <p:guide pos="144"/>
        <p:guide orient="horz" pos="1296"/>
        <p:guide pos="2880"/>
        <p:guide orient="horz" pos="2544"/>
        <p:guide pos="4464"/>
        <p:guide pos="4056"/>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72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10/31/2017</a:t>
            </a:fld>
            <a:endParaRPr lang="ja-JP"/>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ja-JP"/>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u="none" dirty="0">
                <a:ea typeface="Meiryo" panose="020B0604030504040204" pitchFamily="34" charset="-128"/>
              </a:rPr>
              <a:t>次のプレゼンテーションは、</a:t>
            </a:r>
            <a:r>
              <a:rPr lang="en-US" altLang="ja-JP" b="0" u="none" dirty="0">
                <a:ea typeface="Meiryo" panose="020B0604030504040204" pitchFamily="34" charset="-128"/>
              </a:rPr>
              <a:t>5</a:t>
            </a:r>
            <a:r>
              <a:rPr lang="ja-JP" altLang="en-US" b="0" u="none" dirty="0">
                <a:ea typeface="Meiryo" panose="020B0604030504040204" pitchFamily="34" charset="-128"/>
              </a:rPr>
              <a:t>～</a:t>
            </a:r>
            <a:r>
              <a:rPr lang="en-US" altLang="ja-JP" b="0" u="none" dirty="0">
                <a:ea typeface="Meiryo" panose="020B0604030504040204" pitchFamily="34" charset="-128"/>
              </a:rPr>
              <a:t>10 </a:t>
            </a:r>
            <a:r>
              <a:rPr lang="ja-JP" altLang="en-US" b="0" u="none" dirty="0">
                <a:ea typeface="Meiryo" panose="020B0604030504040204" pitchFamily="34" charset="-128"/>
              </a:rPr>
              <a:t>歳の子どもを対象としています。このアクティビティは </a:t>
            </a:r>
            <a:r>
              <a:rPr lang="en-US" altLang="ja-JP" b="0" u="none" dirty="0">
                <a:ea typeface="Meiryo" panose="020B0604030504040204" pitchFamily="34" charset="-128"/>
              </a:rPr>
              <a:t>60 </a:t>
            </a:r>
            <a:r>
              <a:rPr lang="ja-JP" altLang="en-US" b="0" u="none" dirty="0">
                <a:ea typeface="Meiryo" panose="020B0604030504040204" pitchFamily="34" charset="-128"/>
              </a:rPr>
              <a:t>分で計画することをお勧めします。参加者が子どもの場合には、時間を短くしましょう。 </a:t>
            </a:r>
            <a:endParaRPr lang="ja-JP" altLang="en-US" b="1" u="sng" dirty="0">
              <a:ea typeface="Meiryo" panose="020B0604030504040204" pitchFamily="34" charset="-128"/>
            </a:endParaRPr>
          </a:p>
          <a:p>
            <a:pPr marL="0" algn="l" defTabSz="914400">
              <a:buNone/>
            </a:pPr>
            <a:endParaRPr lang="ja-JP" altLang="en-US" sz="1200" b="1" i="0" u="sng" dirty="0">
              <a:solidFill>
                <a:schemeClr val="tx1"/>
              </a:solidFill>
              <a:latin typeface="Calibri"/>
              <a:ea typeface="Meiryo" panose="020B0604030504040204" pitchFamily="34" charset="-128"/>
              <a:cs typeface="+mn-cs"/>
            </a:endParaRPr>
          </a:p>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mn-lt"/>
                <a:ea typeface="Meiryo" panose="020B0604030504040204" pitchFamily="34" charset="-128"/>
              </a:rPr>
              <a:t>「みなさん、こんにちは</a:t>
            </a:r>
            <a:r>
              <a:rPr lang="en-US" altLang="ja-JP" sz="1200" b="0" i="0" u="none" dirty="0">
                <a:solidFill>
                  <a:schemeClr val="tx1"/>
                </a:solidFill>
                <a:latin typeface="+mn-lt"/>
                <a:ea typeface="Meiryo" panose="020B0604030504040204" pitchFamily="34" charset="-128"/>
              </a:rPr>
              <a:t>! </a:t>
            </a:r>
            <a:r>
              <a:rPr lang="ja-JP" altLang="en-US" sz="1200" b="0" i="0" u="none" dirty="0">
                <a:solidFill>
                  <a:schemeClr val="tx1"/>
                </a:solidFill>
                <a:latin typeface="+mn-lt"/>
                <a:ea typeface="Meiryo" panose="020B0604030504040204" pitchFamily="34" charset="-128"/>
              </a:rPr>
              <a:t>わたしは </a:t>
            </a:r>
            <a:r>
              <a:rPr lang="en-US" altLang="ja-JP" sz="1200" b="0" i="0" u="none" dirty="0">
                <a:solidFill>
                  <a:schemeClr val="tx1"/>
                </a:solidFill>
                <a:latin typeface="+mn-lt"/>
                <a:ea typeface="Meiryo" panose="020B0604030504040204" pitchFamily="34" charset="-128"/>
              </a:rPr>
              <a:t>&lt;</a:t>
            </a:r>
            <a:r>
              <a:rPr lang="ja-JP" altLang="en-US" sz="1200" b="0" i="0" u="none" dirty="0">
                <a:solidFill>
                  <a:schemeClr val="tx1"/>
                </a:solidFill>
                <a:latin typeface="+mn-lt"/>
                <a:ea typeface="Meiryo" panose="020B0604030504040204" pitchFamily="34" charset="-128"/>
              </a:rPr>
              <a:t>組織名</a:t>
            </a:r>
            <a:r>
              <a:rPr lang="en-US" altLang="ja-JP" sz="1200" b="0" i="0" u="none" dirty="0">
                <a:solidFill>
                  <a:schemeClr val="tx1"/>
                </a:solidFill>
                <a:latin typeface="+mn-lt"/>
                <a:ea typeface="Meiryo" panose="020B0604030504040204" pitchFamily="34" charset="-128"/>
              </a:rPr>
              <a:t>&gt; </a:t>
            </a:r>
            <a:r>
              <a:rPr lang="ja-JP" altLang="en-US" sz="1200" b="0" i="0" u="none" dirty="0">
                <a:solidFill>
                  <a:schemeClr val="tx1"/>
                </a:solidFill>
                <a:latin typeface="+mn-lt"/>
                <a:ea typeface="Meiryo" panose="020B0604030504040204" pitchFamily="34" charset="-128"/>
              </a:rPr>
              <a:t>の </a:t>
            </a:r>
            <a:r>
              <a:rPr lang="en-US" altLang="ja-JP" sz="1200" b="0" i="0" u="none" dirty="0">
                <a:solidFill>
                  <a:schemeClr val="tx1"/>
                </a:solidFill>
                <a:latin typeface="+mn-lt"/>
                <a:ea typeface="Meiryo" panose="020B0604030504040204" pitchFamily="34" charset="-128"/>
              </a:rPr>
              <a:t>&lt;</a:t>
            </a:r>
            <a:r>
              <a:rPr lang="ja-JP" altLang="en-US" sz="1200" b="0" i="0" u="none" dirty="0">
                <a:solidFill>
                  <a:schemeClr val="tx1"/>
                </a:solidFill>
                <a:latin typeface="+mn-lt"/>
                <a:ea typeface="Meiryo" panose="020B0604030504040204" pitchFamily="34" charset="-128"/>
              </a:rPr>
              <a:t>名前</a:t>
            </a:r>
            <a:r>
              <a:rPr lang="en-US" altLang="ja-JP" sz="1200" b="0" i="0" u="none" dirty="0">
                <a:solidFill>
                  <a:schemeClr val="tx1"/>
                </a:solidFill>
                <a:latin typeface="+mn-lt"/>
                <a:ea typeface="Meiryo" panose="020B0604030504040204" pitchFamily="34" charset="-128"/>
              </a:rPr>
              <a:t>&gt; </a:t>
            </a:r>
            <a:r>
              <a:rPr lang="ja-JP" altLang="en-US" sz="1200" b="0" i="0" u="none" dirty="0">
                <a:solidFill>
                  <a:schemeClr val="tx1"/>
                </a:solidFill>
                <a:latin typeface="+mn-lt"/>
                <a:ea typeface="Meiryo" panose="020B0604030504040204" pitchFamily="34" charset="-128"/>
              </a:rPr>
              <a:t>です。今日は、</a:t>
            </a:r>
            <a:r>
              <a:rPr lang="en-US" altLang="ja-JP" sz="1200" b="0" i="0" u="none" dirty="0">
                <a:solidFill>
                  <a:schemeClr val="tx1"/>
                </a:solidFill>
                <a:latin typeface="+mn-lt"/>
                <a:ea typeface="Meiryo" panose="020B0604030504040204" pitchFamily="34" charset="-128"/>
              </a:rPr>
              <a:t>Hour of </a:t>
            </a:r>
            <a:r>
              <a:rPr lang="en-US" altLang="ja-JP" sz="1200" b="0" i="0" u="none" dirty="0" err="1">
                <a:solidFill>
                  <a:schemeClr val="tx1"/>
                </a:solidFill>
                <a:latin typeface="+mn-lt"/>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sz="1200" b="0" i="0" u="none" dirty="0">
                <a:solidFill>
                  <a:schemeClr val="tx1"/>
                </a:solidFill>
                <a:latin typeface="+mn-lt"/>
                <a:ea typeface="Meiryo" panose="020B0604030504040204" pitchFamily="34" charset="-128"/>
              </a:rPr>
              <a:t> with Minecraft </a:t>
            </a:r>
            <a:r>
              <a:rPr lang="ja-JP" altLang="en-US" sz="1200" b="0" i="0" u="none" dirty="0">
                <a:solidFill>
                  <a:schemeClr val="tx1"/>
                </a:solidFill>
                <a:latin typeface="+mn-lt"/>
                <a:ea typeface="Meiryo" panose="020B0604030504040204" pitchFamily="34" charset="-128"/>
              </a:rPr>
              <a:t>を行います。</a:t>
            </a:r>
            <a:r>
              <a:rPr lang="en-US" altLang="ja-JP" sz="1200" b="0" i="0" u="none" dirty="0">
                <a:solidFill>
                  <a:schemeClr val="tx1"/>
                </a:solidFill>
                <a:latin typeface="+mn-lt"/>
                <a:ea typeface="Meiryo" panose="020B0604030504040204" pitchFamily="34" charset="-128"/>
              </a:rPr>
              <a:t>Hour of </a:t>
            </a:r>
            <a:r>
              <a:rPr lang="en-US" altLang="ja-JP" sz="1200" b="0" i="0" u="none" dirty="0" err="1">
                <a:solidFill>
                  <a:schemeClr val="tx1"/>
                </a:solidFill>
                <a:latin typeface="+mn-lt"/>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sz="1200" b="0" i="0" u="none" dirty="0">
                <a:solidFill>
                  <a:schemeClr val="tx1"/>
                </a:solidFill>
                <a:latin typeface="+mn-lt"/>
                <a:ea typeface="Meiryo" panose="020B0604030504040204" pitchFamily="34" charset="-128"/>
              </a:rPr>
              <a:t> </a:t>
            </a:r>
            <a:r>
              <a:rPr lang="ja-JP" altLang="en-US" sz="1200" b="0" i="0" u="none" dirty="0">
                <a:solidFill>
                  <a:schemeClr val="tx1"/>
                </a:solidFill>
                <a:latin typeface="+mn-lt"/>
                <a:ea typeface="Meiryo" panose="020B0604030504040204" pitchFamily="34" charset="-128"/>
              </a:rPr>
              <a:t>は、非営利の </a:t>
            </a:r>
            <a:r>
              <a:rPr lang="en-US" altLang="ja-JP" sz="1200" b="0" i="0" u="none" dirty="0">
                <a:solidFill>
                  <a:schemeClr val="tx1"/>
                </a:solidFill>
                <a:latin typeface="+mn-lt"/>
                <a:ea typeface="Meiryo" panose="020B0604030504040204" pitchFamily="34" charset="-128"/>
              </a:rPr>
              <a:t>Code.org </a:t>
            </a:r>
            <a:r>
              <a:rPr lang="ja-JP" altLang="en-US" sz="1200" b="0" i="0" u="none" dirty="0">
                <a:solidFill>
                  <a:schemeClr val="tx1"/>
                </a:solidFill>
                <a:latin typeface="+mn-lt"/>
                <a:ea typeface="Meiryo" panose="020B0604030504040204" pitchFamily="34" charset="-128"/>
              </a:rPr>
              <a:t>が後援する世界的なキャンペーンで、誰でもコードの基礎を学べるようにすることを目的としています。今日は、マイクロソフトの </a:t>
            </a:r>
            <a:r>
              <a:rPr lang="en-US" altLang="ja-JP" sz="1200" b="0" i="0" u="none" dirty="0">
                <a:solidFill>
                  <a:schemeClr val="tx1"/>
                </a:solidFill>
                <a:latin typeface="+mn-lt"/>
                <a:ea typeface="Meiryo" panose="020B0604030504040204" pitchFamily="34" charset="-128"/>
              </a:rPr>
              <a:t>Minecraft Hour of </a:t>
            </a:r>
            <a:r>
              <a:rPr lang="en-US" altLang="ja-JP" sz="1200" b="0" i="0" u="none" dirty="0" err="1">
                <a:solidFill>
                  <a:schemeClr val="tx1"/>
                </a:solidFill>
                <a:latin typeface="+mn-lt"/>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sz="1200" b="0" i="0" u="none" dirty="0">
                <a:solidFill>
                  <a:schemeClr val="tx1"/>
                </a:solidFill>
                <a:latin typeface="+mn-lt"/>
                <a:ea typeface="Meiryo" panose="020B0604030504040204" pitchFamily="34" charset="-128"/>
              </a:rPr>
              <a:t> </a:t>
            </a:r>
            <a:r>
              <a:rPr lang="ja-JP" altLang="en-US" sz="1200" b="0" i="0" u="none" dirty="0">
                <a:solidFill>
                  <a:schemeClr val="tx1"/>
                </a:solidFill>
                <a:latin typeface="+mn-lt"/>
                <a:ea typeface="Meiryo" panose="020B0604030504040204" pitchFamily="34" charset="-128"/>
              </a:rPr>
              <a:t>のチュートリアルを使ってコーディングを学んでみましょう。その前に、コーディングとは何か、コーディングが大事な理由、コーディングがどんなに楽しいかについて少しお話しします</a:t>
            </a:r>
            <a:r>
              <a:rPr lang="en-US" altLang="ja-JP" sz="1200" b="0" i="0" u="none" dirty="0">
                <a:solidFill>
                  <a:schemeClr val="tx1"/>
                </a:solidFill>
                <a:latin typeface="+mn-lt"/>
                <a:ea typeface="Meiryo" panose="020B0604030504040204" pitchFamily="34" charset="-128"/>
              </a:rPr>
              <a:t>!</a:t>
            </a:r>
            <a:r>
              <a:rPr lang="ja-JP" altLang="en-US" sz="1200" b="0" i="0" u="none" dirty="0">
                <a:solidFill>
                  <a:schemeClr val="tx1"/>
                </a:solidFill>
                <a:latin typeface="+mn-lt"/>
                <a:ea typeface="Meiryo" panose="020B0604030504040204" pitchFamily="34" charset="-128"/>
              </a:rPr>
              <a:t>」</a:t>
            </a:r>
            <a:endParaRPr lang="ja-JP" altLang="en-US" sz="1200" b="0" i="0" u="none" baseline="0" dirty="0">
              <a:solidFill>
                <a:schemeClr val="tx1"/>
              </a:solidFill>
              <a:latin typeface="Calibri"/>
              <a:ea typeface="Meiryo" panose="020B0604030504040204" pitchFamily="34" charset="-128"/>
              <a:cs typeface="+mn-cs"/>
            </a:endParaRP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r>
              <a:rPr lang="ja-JP" altLang="en-US" sz="1200" b="0" i="0" u="none" baseline="0" dirty="0">
                <a:solidFill>
                  <a:schemeClr val="tx1"/>
                </a:solidFill>
                <a:latin typeface="Calibri"/>
                <a:ea typeface="Meiryo" panose="020B0604030504040204" pitchFamily="34" charset="-128"/>
              </a:rPr>
              <a:t>参加者に </a:t>
            </a:r>
            <a:r>
              <a:rPr lang="en-US" altLang="ja-JP" sz="1200" b="0" i="0" u="none" baseline="0" dirty="0">
                <a:solidFill>
                  <a:schemeClr val="tx1"/>
                </a:solidFill>
                <a:latin typeface="Calibri"/>
                <a:ea typeface="Meiryo" panose="020B0604030504040204" pitchFamily="34" charset="-128"/>
              </a:rPr>
              <a:t>Hour of Code</a:t>
            </a:r>
            <a:r>
              <a:rPr lang="en-US" altLang="ja-JP" sz="1200" b="0" i="0" u="none" baseline="30000" dirty="0">
                <a:solidFill>
                  <a:schemeClr val="tx1"/>
                </a:solidFill>
                <a:latin typeface="Calibri"/>
                <a:ea typeface="Meiryo" panose="020B0604030504040204" pitchFamily="34" charset="-128"/>
              </a:rPr>
              <a:t>TM</a:t>
            </a:r>
            <a:r>
              <a:rPr lang="ja-JP" altLang="en-US" dirty="0">
                <a:ea typeface="Meiryo" panose="020B0604030504040204" pitchFamily="34" charset="-128"/>
              </a:rPr>
              <a:t> </a:t>
            </a:r>
            <a:r>
              <a:rPr lang="ja-JP" altLang="en-US" sz="1200" b="0" i="0" u="none" baseline="0" dirty="0">
                <a:solidFill>
                  <a:schemeClr val="tx1"/>
                </a:solidFill>
                <a:latin typeface="Calibri"/>
                <a:ea typeface="Meiryo" panose="020B0604030504040204" pitchFamily="34" charset="-128"/>
              </a:rPr>
              <a:t>を楽しんでもらうこと。</a:t>
            </a:r>
          </a:p>
          <a:p>
            <a:pPr marL="0" algn="l" defTabSz="914400">
              <a:buNone/>
            </a:pPr>
            <a:endParaRPr lang="ja-JP" altLang="en-US" dirty="0">
              <a:ea typeface="Meiryo" panose="020B0604030504040204" pitchFamily="34" charset="-128"/>
            </a:endParaRPr>
          </a:p>
          <a:p>
            <a:pPr marL="0" algn="l" defTabSz="914400">
              <a:buNone/>
            </a:pPr>
            <a:r>
              <a:rPr lang="ja-JP" altLang="en-US" sz="1200" b="1" i="0" u="sng" baseline="0" dirty="0">
                <a:solidFill>
                  <a:schemeClr val="tx1"/>
                </a:solidFill>
                <a:latin typeface="Calibri"/>
                <a:ea typeface="Meiryo" panose="020B0604030504040204" pitchFamily="34" charset="-128"/>
              </a:rPr>
              <a:t>進行役の方へ</a:t>
            </a:r>
            <a:r>
              <a:rPr lang="en-US" altLang="ja-JP" sz="1200" b="1" i="0" u="sng" baseline="0" dirty="0">
                <a:solidFill>
                  <a:schemeClr val="tx1"/>
                </a:solidFill>
                <a:latin typeface="Calibri"/>
                <a:ea typeface="Meiryo" panose="020B0604030504040204" pitchFamily="34" charset="-128"/>
              </a:rPr>
              <a:t>:</a:t>
            </a:r>
          </a:p>
          <a:p>
            <a:pPr marL="0" algn="l" defTabSz="914400">
              <a:buNone/>
            </a:pPr>
            <a:r>
              <a:rPr lang="ja-JP" altLang="en-US" sz="1200" b="0" i="0" dirty="0">
                <a:solidFill>
                  <a:schemeClr val="tx1"/>
                </a:solidFill>
                <a:effectLst/>
                <a:latin typeface="Calibri"/>
                <a:ea typeface="Meiryo" panose="020B0604030504040204" pitchFamily="34" charset="-128"/>
              </a:rPr>
              <a:t>イベントの第一の目的は、参加者にチュートリアルを体験してもらうことです。</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プレゼンテーションの時間は適宜調整してください。</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このデッキのスライドは、大部分が、会話形式の簡潔なプレゼンテーションを行えるよう、シンプルな表示で作成されています。</a:t>
            </a:r>
          </a:p>
          <a:p>
            <a:pPr marL="0" algn="l" defTabSz="914400">
              <a:buNone/>
            </a:pP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dirty="0">
                <a:solidFill>
                  <a:schemeClr val="tx1"/>
                </a:solidFill>
                <a:latin typeface="+mn-lt"/>
                <a:ea typeface="Meiryo" panose="020B0604030504040204" pitchFamily="34" charset="-128"/>
              </a:rPr>
              <a:t>この画像は </a:t>
            </a:r>
            <a:r>
              <a:rPr lang="en-US" altLang="ja-JP" sz="1200" dirty="0">
                <a:solidFill>
                  <a:schemeClr val="tx1"/>
                </a:solidFill>
                <a:latin typeface="+mn-lt"/>
                <a:ea typeface="Meiryo" panose="020B0604030504040204" pitchFamily="34" charset="-128"/>
              </a:rPr>
              <a:t>Hour of </a:t>
            </a:r>
            <a:r>
              <a:rPr lang="en-US" altLang="ja-JP" sz="1200" dirty="0" err="1">
                <a:solidFill>
                  <a:schemeClr val="tx1"/>
                </a:solidFill>
                <a:latin typeface="+mn-lt"/>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sz="1200" dirty="0">
                <a:solidFill>
                  <a:schemeClr val="tx1"/>
                </a:solidFill>
                <a:latin typeface="+mn-lt"/>
                <a:ea typeface="Meiryo" panose="020B0604030504040204" pitchFamily="34" charset="-128"/>
              </a:rPr>
              <a:t> </a:t>
            </a:r>
            <a:r>
              <a:rPr lang="ja-JP" altLang="en-US" sz="1200" dirty="0">
                <a:solidFill>
                  <a:schemeClr val="tx1"/>
                </a:solidFill>
                <a:latin typeface="+mn-lt"/>
                <a:ea typeface="Meiryo" panose="020B0604030504040204" pitchFamily="34" charset="-128"/>
              </a:rPr>
              <a:t>イベントへの世界中の参加状況を示しています。</a:t>
            </a:r>
            <a:endParaRPr lang="ja-JP" altLang="en-US" sz="1200" dirty="0">
              <a:solidFill>
                <a:schemeClr val="tx1"/>
              </a:solidFill>
              <a:latin typeface="+mn-lt"/>
              <a:ea typeface="Meiryo" panose="020B0604030504040204" pitchFamily="34" charset="-128"/>
              <a:cs typeface="+mn-cs"/>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r>
              <a:rPr lang="ja-JP" altLang="en-US" b="0" baseline="0" dirty="0">
                <a:ea typeface="Meiryo" panose="020B0604030504040204" pitchFamily="34" charset="-128"/>
              </a:rPr>
              <a:t>「</a:t>
            </a:r>
            <a:r>
              <a:rPr lang="ja-JP" altLang="en-US" sz="1200" kern="1200" dirty="0">
                <a:solidFill>
                  <a:schemeClr val="tx1"/>
                </a:solidFill>
                <a:effectLst/>
                <a:latin typeface="+mn-lt"/>
                <a:ea typeface="Meiryo" panose="020B0604030504040204" pitchFamily="34" charset="-128"/>
              </a:rPr>
              <a:t>また、コードで、想像力に富んだクリエイティブな新しい何かを作ることもできます</a:t>
            </a:r>
            <a:r>
              <a:rPr lang="en-US" altLang="ja-JP" sz="1200" kern="1200" dirty="0">
                <a:solidFill>
                  <a:schemeClr val="tx1"/>
                </a:solidFill>
                <a:effectLst/>
                <a:latin typeface="+mn-lt"/>
                <a:ea typeface="Meiryo" panose="020B0604030504040204" pitchFamily="34" charset="-128"/>
              </a:rPr>
              <a:t>!</a:t>
            </a:r>
            <a:r>
              <a:rPr lang="ja-JP" altLang="en-US" sz="1200" b="0" i="0" baseline="0" dirty="0">
                <a:solidFill>
                  <a:schemeClr val="tx1"/>
                </a:solidFill>
                <a:effectLst/>
                <a:latin typeface="+mn-lt"/>
                <a:ea typeface="Meiryo" panose="020B0604030504040204" pitchFamily="34" charset="-128"/>
              </a:rPr>
              <a:t> 」</a:t>
            </a:r>
            <a:endParaRPr lang="en-US" altLang="ja-JP" sz="1200" kern="1200" dirty="0">
              <a:solidFill>
                <a:schemeClr val="tx1"/>
              </a:solidFill>
              <a:effectLst/>
              <a:latin typeface="+mn-lt"/>
              <a:ea typeface="Meiryo" panose="020B0604030504040204" pitchFamily="34" charset="-128"/>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10</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ea typeface="Meiryo" panose="020B0604030504040204" pitchFamily="34" charset="-128"/>
              </a:rPr>
              <a:t>「コーディングはグループ アクティビティです</a:t>
            </a:r>
            <a:r>
              <a:rPr lang="en-US" altLang="ja-JP" dirty="0">
                <a:ea typeface="Meiryo" panose="020B0604030504040204" pitchFamily="34" charset="-128"/>
              </a:rPr>
              <a:t>! </a:t>
            </a:r>
            <a:r>
              <a:rPr lang="ja-JP" altLang="en-US" dirty="0">
                <a:ea typeface="Meiryo" panose="020B0604030504040204" pitchFamily="34" charset="-128"/>
              </a:rPr>
              <a:t>コーディングを行う全員が常に問題を解決し、想像力を駆使するため、</a:t>
            </a:r>
            <a:r>
              <a:rPr lang="ja-JP" altLang="en-US" sz="1200" kern="1200" dirty="0">
                <a:solidFill>
                  <a:schemeClr val="tx1"/>
                </a:solidFill>
                <a:effectLst/>
                <a:latin typeface="+mn-lt"/>
                <a:ea typeface="Meiryo" panose="020B0604030504040204" pitchFamily="34" charset="-128"/>
              </a:rPr>
              <a:t>アイデアや解決策を共有することで互いに助け合うことができます</a:t>
            </a:r>
            <a:r>
              <a:rPr lang="en-US" altLang="ja-JP" sz="1200" kern="1200" dirty="0">
                <a:solidFill>
                  <a:schemeClr val="tx1"/>
                </a:solidFill>
                <a:effectLst/>
                <a:latin typeface="+mn-lt"/>
                <a:ea typeface="Meiryo" panose="020B0604030504040204" pitchFamily="34" charset="-128"/>
              </a:rPr>
              <a:t>!</a:t>
            </a:r>
            <a:r>
              <a:rPr lang="ja-JP" altLang="en-US" sz="1200" kern="1200" dirty="0">
                <a:solidFill>
                  <a:schemeClr val="tx1"/>
                </a:solidFill>
                <a:effectLst/>
                <a:latin typeface="+mn-lt"/>
                <a:ea typeface="Meiryo" panose="020B0604030504040204" pitchFamily="34" charset="-128"/>
              </a:rPr>
              <a:t>」 </a:t>
            </a: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11</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dirty="0">
                <a:solidFill>
                  <a:schemeClr val="tx1"/>
                </a:solidFill>
                <a:effectLst/>
                <a:latin typeface="Calibri"/>
                <a:ea typeface="Meiryo" panose="020B0604030504040204" pitchFamily="34" charset="-128"/>
              </a:rPr>
              <a:t>「あなたは何がしたいですか</a:t>
            </a:r>
            <a:r>
              <a:rPr lang="en-US" altLang="ja-JP" sz="1200" b="0" i="0" dirty="0">
                <a:solidFill>
                  <a:schemeClr val="tx1"/>
                </a:solidFill>
                <a:effectLst/>
                <a:latin typeface="Calibri"/>
                <a:ea typeface="Meiryo" panose="020B0604030504040204" pitchFamily="34" charset="-128"/>
              </a:rPr>
              <a:t>?</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読書、スポーツ、ファッション、ビデオ</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ゲームなど、さまざまなことが思い浮かぶでしょう。」</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kern="1200" dirty="0">
                <a:solidFill>
                  <a:schemeClr val="tx1"/>
                </a:solidFill>
                <a:effectLst/>
                <a:latin typeface="+mn-lt"/>
                <a:ea typeface="Meiryo" panose="020B0604030504040204" pitchFamily="34" charset="-128"/>
              </a:rPr>
              <a:t>子どもの興味をひくために、コーディングを技術的な世界の外にある何かにたとえます。目標は、コーディング プロジェクトに熱中するように、想像力を働かせることです。 </a:t>
            </a:r>
            <a:endParaRPr lang="ja-JP" altLang="en-US" b="1" u="sng" dirty="0">
              <a:ea typeface="Meiryo" panose="020B0604030504040204" pitchFamily="34" charset="-128"/>
            </a:endParaRPr>
          </a:p>
          <a:p>
            <a:endParaRPr lang="ja-JP" altLang="en-US" b="1" dirty="0">
              <a:ea typeface="Meiryo" panose="020B0604030504040204" pitchFamily="34" charset="-128"/>
            </a:endParaRPr>
          </a:p>
          <a:p>
            <a:r>
              <a:rPr lang="ja-JP" altLang="en-US" b="1" u="sng" dirty="0">
                <a:ea typeface="Meiryo" panose="020B0604030504040204" pitchFamily="34" charset="-128"/>
              </a:rPr>
              <a:t>進行役へのメモ</a:t>
            </a:r>
            <a:r>
              <a:rPr lang="en-US" altLang="ja-JP" b="1" u="sng" dirty="0">
                <a:ea typeface="Meiryo" panose="020B0604030504040204" pitchFamily="34" charset="-128"/>
              </a:rPr>
              <a:t>:</a:t>
            </a:r>
            <a:r>
              <a:rPr lang="en-US" altLang="ja-JP" b="1" u="none" dirty="0">
                <a:ea typeface="Meiryo" panose="020B0604030504040204" pitchFamily="34" charset="-128"/>
              </a:rPr>
              <a:t> </a:t>
            </a:r>
            <a:r>
              <a:rPr lang="ja-JP" altLang="en-US" b="0" dirty="0">
                <a:ea typeface="Meiryo" panose="020B0604030504040204" pitchFamily="34" charset="-128"/>
              </a:rPr>
              <a:t>参加者に、熱意やアイデアを共有するように指示します</a:t>
            </a: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12</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「コーディングは、あなたがやりたいこと何にでも活用することができます。」</a:t>
            </a:r>
          </a:p>
          <a:p>
            <a:pPr marL="0" algn="l" defTabSz="914400">
              <a:buNone/>
            </a:pPr>
            <a:endParaRPr lang="ja-JP" altLang="en-US" dirty="0">
              <a:ea typeface="Meiryo" panose="020B0604030504040204" pitchFamily="34" charset="-128"/>
            </a:endParaRPr>
          </a:p>
          <a:p>
            <a:pPr marL="0" algn="l" defTabSz="914400">
              <a:buNone/>
            </a:pPr>
            <a:r>
              <a:rPr lang="ja-JP" altLang="en-US" sz="1200" b="0" i="0" u="none" baseline="0" dirty="0">
                <a:solidFill>
                  <a:schemeClr val="tx1"/>
                </a:solidFill>
                <a:latin typeface="Calibri"/>
                <a:ea typeface="Meiryo" panose="020B0604030504040204" pitchFamily="34" charset="-128"/>
              </a:rPr>
              <a:t>*活用例</a:t>
            </a:r>
            <a:endParaRPr lang="ja-JP" altLang="en-US" sz="1200" b="0" i="0" u="none" baseline="0" dirty="0">
              <a:solidFill>
                <a:schemeClr val="tx1"/>
              </a:solidFill>
              <a:latin typeface="Calibri"/>
              <a:ea typeface="Meiryo" panose="020B0604030504040204" pitchFamily="34" charset="-128"/>
              <a:cs typeface="+mn-cs"/>
            </a:endParaRPr>
          </a:p>
          <a:p>
            <a:pPr marL="628650" lvl="1" indent="-171450">
              <a:buFont typeface="Arial"/>
              <a:buChar char="•"/>
            </a:pPr>
            <a:r>
              <a:rPr lang="ja-JP" altLang="en-US" sz="1200" b="1" kern="1200" dirty="0">
                <a:solidFill>
                  <a:schemeClr val="tx1"/>
                </a:solidFill>
                <a:effectLst/>
                <a:latin typeface="+mn-lt"/>
                <a:ea typeface="Meiryo" panose="020B0604030504040204" pitchFamily="34" charset="-128"/>
              </a:rPr>
              <a:t>映画</a:t>
            </a:r>
            <a:r>
              <a:rPr lang="ja-JP" altLang="en-US" sz="1200" kern="1200" dirty="0">
                <a:solidFill>
                  <a:schemeClr val="tx1"/>
                </a:solidFill>
                <a:effectLst/>
                <a:latin typeface="+mn-lt"/>
                <a:ea typeface="Meiryo" panose="020B0604030504040204" pitchFamily="34" charset="-128"/>
              </a:rPr>
              <a:t>が好きな人は、映画について人々が評価したり話したりするアプリを構築できます。</a:t>
            </a:r>
            <a:endParaRPr lang="ja-JP" altLang="en-US" dirty="0">
              <a:effectLst/>
              <a:ea typeface="Meiryo" panose="020B0604030504040204" pitchFamily="34" charset="-128"/>
            </a:endParaRPr>
          </a:p>
          <a:p>
            <a:pPr marL="628650" lvl="1" indent="-171450">
              <a:buFont typeface="Arial"/>
              <a:buChar char="•"/>
            </a:pPr>
            <a:r>
              <a:rPr lang="ja-JP" altLang="en-US" sz="1200" b="1" kern="1200" dirty="0">
                <a:solidFill>
                  <a:schemeClr val="tx1"/>
                </a:solidFill>
                <a:effectLst/>
                <a:latin typeface="+mn-lt"/>
                <a:ea typeface="Meiryo" panose="020B0604030504040204" pitchFamily="34" charset="-128"/>
              </a:rPr>
              <a:t>ビデオ ゲーム</a:t>
            </a:r>
            <a:r>
              <a:rPr lang="ja-JP" altLang="en-US" sz="1200" kern="1200" dirty="0">
                <a:solidFill>
                  <a:schemeClr val="tx1"/>
                </a:solidFill>
                <a:effectLst/>
                <a:latin typeface="+mn-lt"/>
                <a:ea typeface="Meiryo" panose="020B0604030504040204" pitchFamily="34" charset="-128"/>
              </a:rPr>
              <a:t>が好きな人は自分のゲームを構築できます。</a:t>
            </a:r>
          </a:p>
          <a:p>
            <a:pPr marL="630936" lvl="1" indent="-173736" algn="l" defTabSz="914400">
              <a:buClr>
                <a:schemeClr val="tx1"/>
              </a:buClr>
              <a:buFont typeface="Arial"/>
              <a:buChar char="•"/>
            </a:pPr>
            <a:r>
              <a:rPr lang="ja-JP" altLang="en-US" sz="1200" b="1" i="0" dirty="0">
                <a:solidFill>
                  <a:schemeClr val="tx1"/>
                </a:solidFill>
                <a:effectLst/>
                <a:latin typeface="Calibri"/>
                <a:ea typeface="Meiryo" panose="020B0604030504040204" pitchFamily="34" charset="-128"/>
              </a:rPr>
              <a:t>スポーツ</a:t>
            </a:r>
            <a:r>
              <a:rPr lang="ja-JP" altLang="en-US" sz="1200" b="0" i="0" dirty="0">
                <a:solidFill>
                  <a:schemeClr val="tx1"/>
                </a:solidFill>
                <a:effectLst/>
                <a:latin typeface="Calibri"/>
                <a:ea typeface="Meiryo" panose="020B0604030504040204" pitchFamily="34" charset="-128"/>
              </a:rPr>
              <a:t>が好きな場合、お気に入りのチームの統計データを表示するアプリを作成できます。</a:t>
            </a:r>
          </a:p>
          <a:p>
            <a:pPr marL="630936" lvl="1" indent="-173736" algn="l" defTabSz="914400">
              <a:buClr>
                <a:schemeClr val="tx1"/>
              </a:buClr>
              <a:buFont typeface="Arial"/>
              <a:buChar char="•"/>
            </a:pPr>
            <a:r>
              <a:rPr lang="ja-JP" altLang="en-US" sz="1200" b="1" i="0" dirty="0">
                <a:solidFill>
                  <a:schemeClr val="tx1"/>
                </a:solidFill>
                <a:effectLst/>
                <a:latin typeface="Calibri"/>
                <a:ea typeface="Meiryo" panose="020B0604030504040204" pitchFamily="34" charset="-128"/>
              </a:rPr>
              <a:t>アニメやスーパーヒーロー</a:t>
            </a:r>
            <a:r>
              <a:rPr lang="ja-JP" altLang="en-US" sz="1200" b="0" i="0" dirty="0">
                <a:solidFill>
                  <a:schemeClr val="tx1"/>
                </a:solidFill>
                <a:effectLst/>
                <a:latin typeface="Calibri"/>
                <a:ea typeface="Meiryo" panose="020B0604030504040204" pitchFamily="34" charset="-128"/>
              </a:rPr>
              <a:t>が好きな場合、お気に入りのキャラクターに関する </a:t>
            </a:r>
            <a:r>
              <a:rPr lang="en-US" altLang="ja-JP" sz="1200" b="0" i="0" dirty="0">
                <a:solidFill>
                  <a:schemeClr val="tx1"/>
                </a:solidFill>
                <a:effectLst/>
                <a:latin typeface="Calibri"/>
                <a:ea typeface="Meiryo" panose="020B0604030504040204" pitchFamily="34" charset="-128"/>
              </a:rPr>
              <a:t>Web </a:t>
            </a:r>
            <a:r>
              <a:rPr lang="ja-JP" altLang="en-US" sz="1200" b="0" i="0" dirty="0">
                <a:solidFill>
                  <a:schemeClr val="tx1"/>
                </a:solidFill>
                <a:effectLst/>
                <a:latin typeface="Calibri"/>
                <a:ea typeface="Meiryo" panose="020B0604030504040204" pitchFamily="34" charset="-128"/>
              </a:rPr>
              <a:t>サイトを立ち上げることができます。</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コーディングの過程を楽しんだり、コーディングでできることを発見するという楽しみがあるだけでなく、作ったものを友人と共有したり一緒に使用できることを強調する。</a:t>
            </a: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13</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mn-lt"/>
                <a:ea typeface="Meiryo" panose="020B0604030504040204" pitchFamily="34" charset="-128"/>
              </a:rPr>
              <a:t>スクリプトの例</a:t>
            </a:r>
            <a:r>
              <a:rPr lang="en-US" altLang="ja-JP" sz="1200" b="1" i="0" u="sng" dirty="0">
                <a:solidFill>
                  <a:schemeClr val="tx1"/>
                </a:solidFill>
                <a:latin typeface="+mn-lt"/>
                <a:ea typeface="Meiryo" panose="020B0604030504040204" pitchFamily="34" charset="-128"/>
              </a:rPr>
              <a:t>:</a:t>
            </a:r>
          </a:p>
          <a:p>
            <a:endParaRPr lang="ja-JP" altLang="en-US" b="1" u="sng"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u="none" dirty="0">
                <a:ea typeface="Meiryo" panose="020B0604030504040204" pitchFamily="34" charset="-128"/>
              </a:rPr>
              <a:t>「コーディングを始める準備はできていますか</a:t>
            </a:r>
            <a:r>
              <a:rPr lang="en-US" altLang="ja-JP" b="0" u="none" dirty="0">
                <a:ea typeface="Meiryo" panose="020B0604030504040204" pitchFamily="34" charset="-128"/>
              </a:rPr>
              <a:t>? </a:t>
            </a:r>
            <a:r>
              <a:rPr lang="ja-JP" altLang="en-US" b="0" u="none" dirty="0">
                <a:ea typeface="Meiryo" panose="020B0604030504040204" pitchFamily="34" charset="-128"/>
              </a:rPr>
              <a:t>作業を開始しましょう。「今日の </a:t>
            </a:r>
            <a:r>
              <a:rPr lang="en-US" altLang="ja-JP" sz="1200" dirty="0">
                <a:solidFill>
                  <a:schemeClr val="bg1"/>
                </a:solidFill>
                <a:latin typeface="Segoe UI Light" panose="020B0502040204020203" pitchFamily="34" charset="0"/>
                <a:ea typeface="Meiryo" panose="020B0604030504040204" pitchFamily="34" charset="-128"/>
              </a:rPr>
              <a:t>Hour of </a:t>
            </a:r>
            <a:r>
              <a:rPr lang="en-US" altLang="ja-JP" sz="1200" dirty="0" err="1">
                <a:solidFill>
                  <a:schemeClr val="bg1"/>
                </a:solidFill>
                <a:latin typeface="Segoe UI Light" panose="020B0502040204020203" pitchFamily="34" charset="0"/>
                <a:ea typeface="Meiryo" panose="020B0604030504040204" pitchFamily="34" charset="-128"/>
              </a:rPr>
              <a:t>Code</a:t>
            </a:r>
            <a:r>
              <a:rPr lang="en-US" altLang="ja-JP" sz="1200" kern="1200" baseline="30000" dirty="0" err="1">
                <a:solidFill>
                  <a:schemeClr val="tx1"/>
                </a:solidFill>
                <a:effectLst/>
                <a:latin typeface="+mn-lt"/>
                <a:ea typeface="Meiryo" panose="020B0604030504040204" pitchFamily="34" charset="-128"/>
              </a:rPr>
              <a:t>TM</a:t>
            </a:r>
            <a:r>
              <a:rPr lang="ja-JP" altLang="en-US" b="0" u="none" baseline="0" dirty="0">
                <a:ea typeface="Meiryo" panose="020B0604030504040204" pitchFamily="34" charset="-128"/>
              </a:rPr>
              <a:t> では、</a:t>
            </a:r>
            <a:r>
              <a:rPr lang="ja-JP" altLang="en-US" sz="1200" kern="1200" dirty="0">
                <a:solidFill>
                  <a:schemeClr val="tx1"/>
                </a:solidFill>
                <a:effectLst/>
                <a:latin typeface="+mn-lt"/>
                <a:ea typeface="Meiryo" panose="020B0604030504040204" pitchFamily="34" charset="-128"/>
              </a:rPr>
              <a:t> </a:t>
            </a:r>
            <a:r>
              <a:rPr lang="en-US" altLang="ja-JP" sz="1200" kern="1200" dirty="0">
                <a:solidFill>
                  <a:schemeClr val="tx1"/>
                </a:solidFill>
                <a:effectLst/>
                <a:latin typeface="+mn-lt"/>
                <a:ea typeface="Meiryo" panose="020B0604030504040204" pitchFamily="34" charset="-128"/>
              </a:rPr>
              <a:t>Minecraft </a:t>
            </a:r>
            <a:r>
              <a:rPr lang="ja-JP" altLang="en-US" sz="1200" kern="1200" dirty="0">
                <a:solidFill>
                  <a:schemeClr val="tx1"/>
                </a:solidFill>
                <a:effectLst/>
                <a:latin typeface="+mn-lt"/>
                <a:ea typeface="Meiryo" panose="020B0604030504040204" pitchFamily="34" charset="-128"/>
              </a:rPr>
              <a:t>ゲームを基にしたチュートリアルで学習を始めましょう</a:t>
            </a:r>
            <a:r>
              <a:rPr lang="en-US" altLang="ja-JP" b="0" u="none" baseline="0" dirty="0">
                <a:ea typeface="Meiryo" panose="020B0604030504040204" pitchFamily="34" charset="-128"/>
              </a:rPr>
              <a:t>! </a:t>
            </a:r>
            <a:r>
              <a:rPr lang="ja-JP" altLang="en-US" sz="1200" kern="1200" dirty="0">
                <a:solidFill>
                  <a:schemeClr val="tx1"/>
                </a:solidFill>
                <a:effectLst/>
                <a:latin typeface="+mn-lt"/>
                <a:ea typeface="Meiryo" panose="020B0604030504040204" pitchFamily="34" charset="-128"/>
              </a:rPr>
              <a:t>のチュートリアルでは、</a:t>
            </a:r>
            <a:r>
              <a:rPr lang="en-US" altLang="ja-JP" sz="1200" kern="1200" dirty="0">
                <a:solidFill>
                  <a:schemeClr val="tx1"/>
                </a:solidFill>
                <a:effectLst/>
                <a:latin typeface="+mn-lt"/>
                <a:ea typeface="Meiryo" panose="020B0604030504040204" pitchFamily="34" charset="-128"/>
              </a:rPr>
              <a:t>Minecraft </a:t>
            </a:r>
            <a:r>
              <a:rPr lang="ja-JP" altLang="en-US" sz="1200" kern="1200" dirty="0">
                <a:solidFill>
                  <a:schemeClr val="tx1"/>
                </a:solidFill>
                <a:effectLst/>
                <a:latin typeface="+mn-lt"/>
                <a:ea typeface="Meiryo" panose="020B0604030504040204" pitchFamily="34" charset="-128"/>
              </a:rPr>
              <a:t>ビデオ ゲームのキャラクターや概念を使いますが、ゲーム自体は使いません。</a:t>
            </a:r>
            <a:r>
              <a:rPr lang="ja-JP" altLang="en-US" dirty="0">
                <a:ea typeface="Meiryo" panose="020B0604030504040204" pitchFamily="34" charset="-128"/>
              </a:rPr>
              <a:t>」</a:t>
            </a:r>
            <a:r>
              <a:rPr lang="en-US" altLang="ja-JP" sz="1200" kern="1200" dirty="0">
                <a:solidFill>
                  <a:schemeClr val="tx1"/>
                </a:solidFill>
                <a:effectLst/>
                <a:latin typeface="+mn-lt"/>
                <a:ea typeface="Meiryo" panose="020B0604030504040204" pitchFamily="34" charset="-128"/>
              </a:rPr>
              <a:t>Minecraft Hour of </a:t>
            </a:r>
            <a:r>
              <a:rPr lang="en-US" altLang="ja-JP" sz="1200" kern="1200" dirty="0" err="1">
                <a:solidFill>
                  <a:schemeClr val="tx1"/>
                </a:solidFill>
                <a:effectLst/>
                <a:latin typeface="+mn-lt"/>
                <a:ea typeface="Meiryo" panose="020B0604030504040204" pitchFamily="34" charset="-128"/>
              </a:rPr>
              <a:t>Code</a:t>
            </a:r>
            <a:r>
              <a:rPr lang="en-US" altLang="ja-JP" sz="1200" kern="1200" baseline="30000" dirty="0" err="1">
                <a:solidFill>
                  <a:schemeClr val="tx1"/>
                </a:solidFill>
                <a:effectLst/>
                <a:latin typeface="+mn-lt"/>
                <a:ea typeface="Meiryo" panose="020B0604030504040204" pitchFamily="34" charset="-128"/>
              </a:rPr>
              <a:t>TM</a:t>
            </a:r>
            <a:r>
              <a:rPr lang="en-US" altLang="ja-JP" sz="1200" kern="1200" dirty="0">
                <a:solidFill>
                  <a:schemeClr val="tx1"/>
                </a:solidFill>
                <a:effectLst/>
                <a:latin typeface="+mn-lt"/>
                <a:ea typeface="Meiryo" panose="020B0604030504040204" pitchFamily="34" charset="-128"/>
              </a:rPr>
              <a:t> </a:t>
            </a:r>
            <a:r>
              <a:rPr lang="ja-JP" altLang="en-US" sz="1200" kern="1200" dirty="0">
                <a:solidFill>
                  <a:schemeClr val="tx1"/>
                </a:solidFill>
                <a:effectLst/>
                <a:latin typeface="+mn-lt"/>
                <a:ea typeface="Meiryo" panose="020B0604030504040204" pitchFamily="34" charset="-128"/>
              </a:rPr>
              <a:t>のチュートリアルでは、“</a:t>
            </a:r>
            <a:r>
              <a:rPr lang="en-US" altLang="ja-JP" sz="1200" kern="1200" dirty="0">
                <a:solidFill>
                  <a:schemeClr val="tx1"/>
                </a:solidFill>
                <a:effectLst/>
                <a:latin typeface="+mn-lt"/>
                <a:ea typeface="Meiryo" panose="020B0604030504040204" pitchFamily="34" charset="-128"/>
              </a:rPr>
              <a:t>The Agent” </a:t>
            </a:r>
            <a:r>
              <a:rPr lang="ja-JP" altLang="en-US" sz="1200" kern="1200" dirty="0">
                <a:solidFill>
                  <a:schemeClr val="tx1"/>
                </a:solidFill>
                <a:effectLst/>
                <a:latin typeface="+mn-lt"/>
                <a:ea typeface="Meiryo" panose="020B0604030504040204" pitchFamily="34" charset="-128"/>
              </a:rPr>
              <a:t>に会い、ループ、デバッグ、関数などのコーディング テクニックを学んで、自分のパズルの答えを設計し、</a:t>
            </a:r>
            <a:r>
              <a:rPr lang="en-US" altLang="ja-JP" sz="1200" kern="1200" dirty="0">
                <a:solidFill>
                  <a:schemeClr val="tx1"/>
                </a:solidFill>
                <a:effectLst/>
                <a:latin typeface="+mn-lt"/>
                <a:ea typeface="Meiryo" panose="020B0604030504040204" pitchFamily="34" charset="-128"/>
              </a:rPr>
              <a:t>Agent </a:t>
            </a:r>
            <a:r>
              <a:rPr lang="ja-JP" altLang="en-US" sz="1200" kern="1200" dirty="0">
                <a:solidFill>
                  <a:schemeClr val="tx1"/>
                </a:solidFill>
                <a:effectLst/>
                <a:latin typeface="+mn-lt"/>
                <a:ea typeface="Meiryo" panose="020B0604030504040204" pitchFamily="34" charset="-128"/>
              </a:rPr>
              <a:t>がコマンドを実行する様子を見ます。」</a:t>
            </a:r>
            <a:endParaRPr lang="ja-JP" altLang="en-US" sz="1200" b="0" baseline="0" dirty="0">
              <a:ea typeface="Meiryo" panose="020B0604030504040204" pitchFamily="34" charset="-128"/>
            </a:endParaRPr>
          </a:p>
          <a:p>
            <a:endParaRPr lang="ja-JP" altLang="en-US" b="0" u="none"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u="none" baseline="0" dirty="0">
                <a:ea typeface="Meiryo" panose="020B0604030504040204" pitchFamily="34" charset="-128"/>
              </a:rPr>
              <a:t>「今日プレイする時間は </a:t>
            </a:r>
            <a:r>
              <a:rPr lang="en-US" altLang="ja-JP" sz="1200" b="0" u="none" baseline="0" dirty="0">
                <a:ea typeface="Meiryo" panose="020B0604030504040204" pitchFamily="34" charset="-128"/>
              </a:rPr>
              <a:t>_____ </a:t>
            </a:r>
            <a:r>
              <a:rPr lang="ja-JP" altLang="en-US" sz="1200" b="0" u="none" baseline="0" dirty="0">
                <a:ea typeface="Meiryo" panose="020B0604030504040204" pitchFamily="34" charset="-128"/>
              </a:rPr>
              <a:t>です。つまずいたとしても、我慢強く、問題を解く別の方法を試してください。次に、近くにいる人に聞いてください。それでも解決しなかったら、最後にわたしに助けを求めてください </a:t>
            </a:r>
            <a:r>
              <a:rPr lang="en-US" altLang="ja-JP" sz="1200" b="0" u="none" baseline="0" dirty="0">
                <a:ea typeface="Meiryo" panose="020B0604030504040204" pitchFamily="34" charset="-128"/>
              </a:rPr>
              <a:t>[</a:t>
            </a:r>
            <a:r>
              <a:rPr lang="ja-JP" altLang="en-US" sz="1200" b="0" u="none" baseline="0" dirty="0">
                <a:ea typeface="Meiryo" panose="020B0604030504040204" pitchFamily="34" charset="-128"/>
              </a:rPr>
              <a:t>手を上げる、親指を立てるなど</a:t>
            </a:r>
            <a:r>
              <a:rPr lang="en-US" altLang="ja-JP" sz="1200" b="0" u="none" baseline="0" dirty="0">
                <a:ea typeface="Meiryo" panose="020B0604030504040204" pitchFamily="34" charset="-128"/>
              </a:rPr>
              <a:t>]</a:t>
            </a:r>
            <a:r>
              <a:rPr lang="ja-JP" altLang="en-US" sz="1200" b="0" u="none" baseline="0" dirty="0">
                <a:ea typeface="Meiryo" panose="020B0604030504040204" pitchFamily="34"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b="0" u="none" baseline="0"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u="none" baseline="0" dirty="0">
                <a:ea typeface="Meiryo" panose="020B0604030504040204" pitchFamily="34" charset="-128"/>
              </a:rPr>
              <a:t>ヘッドホンを忘れないでくださいね</a:t>
            </a:r>
            <a:r>
              <a:rPr lang="en-US" altLang="ja-JP" sz="1200" b="0" u="none" baseline="0" dirty="0">
                <a:ea typeface="Meiryo" panose="020B0604030504040204" pitchFamily="34" charset="-128"/>
              </a:rPr>
              <a:t>!</a:t>
            </a:r>
            <a:r>
              <a:rPr lang="ja-JP" altLang="en-US" sz="1200" b="0" u="none" baseline="0" dirty="0">
                <a:ea typeface="Meiryo" panose="020B0604030504040204" pitchFamily="34" charset="-128"/>
              </a:rPr>
              <a:t>」</a:t>
            </a:r>
            <a:endParaRPr lang="ja-JP" altLang="en-US" sz="1200" b="0" u="none" dirty="0">
              <a:ea typeface="Meiryo" panose="020B0604030504040204" pitchFamily="34" charset="-128"/>
            </a:endParaRPr>
          </a:p>
          <a:p>
            <a:endParaRPr lang="ja-JP" altLang="en-US" b="0" u="none" dirty="0">
              <a:ea typeface="Meiryo" panose="020B0604030504040204" pitchFamily="34" charset="-128"/>
            </a:endParaRPr>
          </a:p>
          <a:p>
            <a:endParaRPr lang="ja-JP" altLang="en-US" b="1" u="sng" dirty="0">
              <a:ea typeface="Meiryo" panose="020B0604030504040204" pitchFamily="34" charset="-128"/>
            </a:endParaRPr>
          </a:p>
          <a:p>
            <a:pPr marL="0" algn="l" defTabSz="914400">
              <a:buNone/>
            </a:pPr>
            <a:r>
              <a:rPr lang="ja-JP" altLang="en-US" sz="1200" b="1" i="0" u="sng" dirty="0">
                <a:solidFill>
                  <a:schemeClr val="tx1"/>
                </a:solidFill>
                <a:latin typeface="+mn-lt"/>
                <a:ea typeface="Meiryo" panose="020B0604030504040204" pitchFamily="34" charset="-128"/>
              </a:rPr>
              <a:t>スライドの目標</a:t>
            </a:r>
            <a:r>
              <a:rPr lang="en-US" altLang="ja-JP" sz="1200" b="1" i="0" u="sng" dirty="0">
                <a:solidFill>
                  <a:schemeClr val="tx1"/>
                </a:solidFill>
                <a:latin typeface="+mn-lt"/>
                <a:ea typeface="Meiryo" panose="020B0604030504040204" pitchFamily="34"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b="0" u="none"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bg1"/>
                </a:solidFill>
                <a:latin typeface="Segoe UI Light" panose="020B0502040204020203" pitchFamily="34" charset="0"/>
                <a:ea typeface="Meiryo" panose="020B0604030504040204" pitchFamily="34" charset="-128"/>
              </a:rPr>
              <a:t>Hour of </a:t>
            </a:r>
            <a:r>
              <a:rPr lang="en-US" altLang="ja-JP" sz="1200" dirty="0" err="1">
                <a:solidFill>
                  <a:schemeClr val="bg1"/>
                </a:solidFill>
                <a:latin typeface="Segoe UI Light" panose="020B0502040204020203" pitchFamily="34" charset="0"/>
                <a:ea typeface="Meiryo" panose="020B0604030504040204" pitchFamily="34" charset="-128"/>
              </a:rPr>
              <a:t>Code</a:t>
            </a:r>
            <a:r>
              <a:rPr lang="en-US" altLang="ja-JP" sz="1200" kern="1200" baseline="30000" dirty="0" err="1">
                <a:solidFill>
                  <a:schemeClr val="tx1"/>
                </a:solidFill>
                <a:effectLst/>
                <a:latin typeface="+mn-lt"/>
                <a:ea typeface="Meiryo" panose="020B0604030504040204" pitchFamily="34" charset="-128"/>
              </a:rPr>
              <a:t>TM</a:t>
            </a:r>
            <a:r>
              <a:rPr lang="en-US" altLang="ja-JP" sz="1200" dirty="0">
                <a:solidFill>
                  <a:schemeClr val="bg1"/>
                </a:solidFill>
                <a:latin typeface="Segoe UI Light" panose="020B0502040204020203" pitchFamily="34" charset="0"/>
                <a:ea typeface="Meiryo" panose="020B0604030504040204" pitchFamily="34" charset="-128"/>
              </a:rPr>
              <a:t> </a:t>
            </a:r>
            <a:r>
              <a:rPr lang="ja-JP" altLang="en-US" sz="1200" dirty="0">
                <a:solidFill>
                  <a:schemeClr val="bg1"/>
                </a:solidFill>
                <a:latin typeface="Segoe UI Light" panose="020B0502040204020203" pitchFamily="34" charset="0"/>
                <a:ea typeface="Meiryo" panose="020B0604030504040204" pitchFamily="34" charset="-128"/>
              </a:rPr>
              <a:t>を紹介する</a:t>
            </a:r>
          </a:p>
          <a:p>
            <a:endParaRPr lang="ja-JP" altLang="en-US" b="1"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u="sng" dirty="0">
                <a:ea typeface="Meiryo" panose="020B0604030504040204" pitchFamily="34" charset="-128"/>
              </a:rPr>
              <a:t>進行役の方へ</a:t>
            </a:r>
            <a:r>
              <a:rPr lang="en-US" altLang="ja-JP" b="1" u="sng" dirty="0">
                <a:ea typeface="Meiryo" panose="020B0604030504040204" pitchFamily="34"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dirty="0">
                <a:ea typeface="Meiryo" panose="020B0604030504040204" pitchFamily="34" charset="-128"/>
              </a:rPr>
              <a:t>複数の </a:t>
            </a:r>
            <a:r>
              <a:rPr lang="en-US" altLang="ja-JP" b="0" dirty="0">
                <a:ea typeface="Meiryo" panose="020B0604030504040204" pitchFamily="34" charset="-128"/>
              </a:rPr>
              <a:t>Minecraft </a:t>
            </a:r>
            <a:r>
              <a:rPr lang="ja-JP" altLang="en-US" b="0" dirty="0">
                <a:ea typeface="Meiryo" panose="020B0604030504040204" pitchFamily="34" charset="-128"/>
              </a:rPr>
              <a:t>チュートリアルがあります。今年のチュートリアルで開始し、早く終わった場合は他のチュートリアルを利用してください。チュートリアルごとに異なる概念を指導するので、すべてのチュートリアルを行うのが理想的です</a:t>
            </a:r>
            <a:r>
              <a:rPr lang="en-US" altLang="ja-JP" b="0" dirty="0">
                <a:ea typeface="Meiryo" panose="020B0604030504040204" pitchFamily="34" charset="-128"/>
              </a:rPr>
              <a:t>!</a:t>
            </a:r>
            <a:r>
              <a:rPr lang="ja-JP" altLang="en-US" dirty="0">
                <a:ea typeface="Meiryo" panose="020B0604030504040204" pitchFamily="34" charset="-128"/>
              </a:rPr>
              <a:t> </a:t>
            </a:r>
            <a:endParaRPr lang="ja-JP" altLang="en-US" b="0" dirty="0">
              <a:ea typeface="Meiryo" panose="020B0604030504040204" pitchFamily="34" charset="-128"/>
            </a:endParaRPr>
          </a:p>
          <a:p>
            <a:endParaRPr lang="ja-JP" altLang="en-US" sz="1200" b="1" u="sng" kern="1200" baseline="0" dirty="0">
              <a:solidFill>
                <a:schemeClr val="tx1"/>
              </a:solidFill>
              <a:effectLst/>
              <a:latin typeface="+mn-lt"/>
              <a:ea typeface="Meiryo" panose="020B0604030504040204" pitchFamily="34" charset="-128"/>
              <a:cs typeface="+mn-cs"/>
            </a:endParaRPr>
          </a:p>
          <a:p>
            <a:r>
              <a:rPr lang="ja-JP" altLang="en-US" sz="1200" kern="1200" dirty="0">
                <a:solidFill>
                  <a:schemeClr val="tx1"/>
                </a:solidFill>
                <a:effectLst/>
                <a:latin typeface="+mn-lt"/>
                <a:ea typeface="Meiryo" panose="020B0604030504040204" pitchFamily="34" charset="-128"/>
              </a:rPr>
              <a:t>参加者ひとりひとりにデバイスを用意することができない場合は、ペアを組み、各レッスンのステップごとに交代して、全員が操作と観察の両方を行えるようにします。パズルは各自で行うことが推奨されています。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altLang="ja-JP" sz="1200" kern="1200" dirty="0">
                <a:solidFill>
                  <a:schemeClr val="tx1"/>
                </a:solidFill>
                <a:effectLst/>
                <a:latin typeface="+mn-lt"/>
                <a:ea typeface="Meiryo" panose="020B0604030504040204" pitchFamily="34" charset="-128"/>
              </a:rPr>
              <a:t>15 </a:t>
            </a:r>
            <a:r>
              <a:rPr lang="ja-JP" altLang="en-US" sz="1200" kern="1200" dirty="0">
                <a:solidFill>
                  <a:schemeClr val="tx1"/>
                </a:solidFill>
                <a:effectLst/>
                <a:latin typeface="+mn-lt"/>
                <a:ea typeface="Meiryo" panose="020B0604030504040204" pitchFamily="34" charset="-128"/>
              </a:rPr>
              <a:t>分後に、グループの進捗と作成したコードを讃えましょう。</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altLang="ja-JP" sz="1200" b="0" u="none" kern="1200" dirty="0">
                <a:solidFill>
                  <a:schemeClr val="tx1"/>
                </a:solidFill>
                <a:effectLst/>
                <a:latin typeface="+mn-lt"/>
                <a:ea typeface="Meiryo" panose="020B0604030504040204" pitchFamily="34" charset="-128"/>
              </a:rPr>
              <a:t>1 </a:t>
            </a:r>
            <a:r>
              <a:rPr lang="ja-JP" altLang="en-US" sz="1200" b="0" u="none" kern="1200" dirty="0">
                <a:solidFill>
                  <a:schemeClr val="tx1"/>
                </a:solidFill>
                <a:effectLst/>
                <a:latin typeface="+mn-lt"/>
                <a:ea typeface="Meiryo" panose="020B0604030504040204" pitchFamily="34" charset="-128"/>
              </a:rPr>
              <a:t>つまたは複数のチュートリアルを完了した参加者に対して、チュートリアルを介して </a:t>
            </a:r>
            <a:r>
              <a:rPr lang="en-US" altLang="ja-JP" sz="1200" b="1" u="none" kern="1200" dirty="0">
                <a:solidFill>
                  <a:schemeClr val="tx1"/>
                </a:solidFill>
                <a:effectLst/>
                <a:latin typeface="+mn-lt"/>
                <a:ea typeface="Meiryo" panose="020B0604030504040204" pitchFamily="34" charset="-128"/>
              </a:rPr>
              <a:t>Diamond Path </a:t>
            </a:r>
            <a:r>
              <a:rPr lang="ja-JP" altLang="en-US" sz="1200" b="0" u="none" kern="1200" dirty="0">
                <a:solidFill>
                  <a:schemeClr val="tx1"/>
                </a:solidFill>
                <a:effectLst/>
                <a:latin typeface="+mn-lt"/>
                <a:ea typeface="Meiryo" panose="020B0604030504040204" pitchFamily="34" charset="-128"/>
              </a:rPr>
              <a:t>を使用するように促しましょう。これには、そのレベルでダイヤモンドを獲得するために完了する必要がある追加のコーディング課題が含まれています。</a:t>
            </a:r>
            <a:endParaRPr lang="ja-JP" altLang="en-US" b="0" u="none"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b="0" dirty="0">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b="0" dirty="0">
              <a:ea typeface="Meiryo" panose="020B0604030504040204" pitchFamily="34" charset="-128"/>
            </a:endParaRPr>
          </a:p>
          <a:p>
            <a:r>
              <a:rPr lang="ja-JP" altLang="en-US" dirty="0">
                <a:ea typeface="Meiryo" panose="020B0604030504040204" pitchFamily="34" charset="-128"/>
              </a:rPr>
              <a:t> </a:t>
            </a:r>
          </a:p>
        </p:txBody>
      </p:sp>
      <p:sp>
        <p:nvSpPr>
          <p:cNvPr id="4" name="Slide Number Placeholder 3"/>
          <p:cNvSpPr>
            <a:spLocks noGrp="1"/>
          </p:cNvSpPr>
          <p:nvPr>
            <p:ph type="sldNum" sz="quarter" idx="10"/>
          </p:nvPr>
        </p:nvSpPr>
        <p:spPr/>
        <p:txBody>
          <a:bodyPr/>
          <a:lstStyle/>
          <a:p>
            <a:fld id="{88F0EC2C-E6BA-F248-9EDA-113245C923E1}" type="slidenum">
              <a:rPr lang="en-US" altLang="ja-JP" smtClean="0">
                <a:ea typeface="Meiryo" panose="020B0604030504040204" pitchFamily="34" charset="-128"/>
              </a:rPr>
              <a:t>14</a:t>
            </a:fld>
            <a:endParaRPr lang="ja-JP" altLang="en-US" dirty="0">
              <a:ea typeface="Meiryo" panose="020B0604030504040204" pitchFamily="34" charset="-128"/>
            </a:endParaRPr>
          </a:p>
        </p:txBody>
      </p:sp>
    </p:spTree>
    <p:extLst>
      <p:ext uri="{BB962C8B-B14F-4D97-AF65-F5344CB8AC3E}">
        <p14:creationId xmlns:p14="http://schemas.microsoft.com/office/powerpoint/2010/main" val="579689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mn-lt"/>
                <a:ea typeface="Meiryo" panose="020B0604030504040204" pitchFamily="34" charset="-128"/>
              </a:rPr>
              <a:t>スクリプトの例</a:t>
            </a:r>
            <a:r>
              <a:rPr lang="en-US" altLang="ja-JP" sz="1200" b="1" i="0" u="sng" dirty="0">
                <a:solidFill>
                  <a:schemeClr val="tx1"/>
                </a:solidFill>
                <a:latin typeface="+mn-lt"/>
                <a:ea typeface="Meiryo" panose="020B0604030504040204" pitchFamily="34" charset="-128"/>
              </a:rPr>
              <a:t>:</a:t>
            </a:r>
          </a:p>
          <a:p>
            <a:endParaRPr lang="ja-JP" altLang="en-US" b="0" u="none" dirty="0">
              <a:ea typeface="Meiryo" panose="020B0604030504040204" pitchFamily="34" charset="-128"/>
            </a:endParaRPr>
          </a:p>
          <a:p>
            <a:r>
              <a:rPr lang="ja-JP" altLang="en-US" b="0" u="none" dirty="0">
                <a:ea typeface="Meiryo" panose="020B0604030504040204" pitchFamily="34" charset="-128"/>
              </a:rPr>
              <a:t>「それでは、</a:t>
            </a:r>
            <a:r>
              <a:rPr lang="en-US" altLang="ja-JP" sz="1200" b="0" u="none" dirty="0">
                <a:solidFill>
                  <a:schemeClr val="bg1"/>
                </a:solidFill>
                <a:latin typeface="Segoe Pro Light" charset="0"/>
                <a:ea typeface="Meiryo" panose="020B0604030504040204" pitchFamily="34" charset="-128"/>
              </a:rPr>
              <a:t>code.org</a:t>
            </a:r>
            <a:r>
              <a:rPr lang="en-US" altLang="ja-JP" sz="1200" dirty="0">
                <a:solidFill>
                  <a:schemeClr val="bg1"/>
                </a:solidFill>
                <a:latin typeface="Segoe Pro Light" charset="0"/>
                <a:ea typeface="Meiryo" panose="020B0604030504040204" pitchFamily="34" charset="-128"/>
              </a:rPr>
              <a:t>/Minecraft</a:t>
            </a:r>
            <a:r>
              <a:rPr lang="ja-JP" altLang="en-US" dirty="0">
                <a:ea typeface="Meiryo" panose="020B0604030504040204" pitchFamily="34" charset="-128"/>
              </a:rPr>
              <a:t> </a:t>
            </a:r>
            <a:r>
              <a:rPr lang="ja-JP" altLang="en-US" b="0" u="none" baseline="0" dirty="0">
                <a:ea typeface="Meiryo" panose="020B0604030504040204" pitchFamily="34" charset="-128"/>
              </a:rPr>
              <a:t>に移動して、“</a:t>
            </a:r>
            <a:r>
              <a:rPr lang="en-US" altLang="ja-JP" sz="1200" kern="1200" dirty="0">
                <a:solidFill>
                  <a:schemeClr val="tx1"/>
                </a:solidFill>
                <a:effectLst/>
                <a:latin typeface="+mn-lt"/>
                <a:ea typeface="Meiryo" panose="020B0604030504040204" pitchFamily="34" charset="-128"/>
              </a:rPr>
              <a:t>Minecraft Hour of </a:t>
            </a:r>
            <a:r>
              <a:rPr lang="en-US" altLang="ja-JP" sz="1200" kern="1200" dirty="0" err="1">
                <a:solidFill>
                  <a:schemeClr val="tx1"/>
                </a:solidFill>
                <a:effectLst/>
                <a:latin typeface="+mn-lt"/>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sz="1200" kern="1200" dirty="0">
                <a:solidFill>
                  <a:schemeClr val="tx1"/>
                </a:solidFill>
                <a:effectLst/>
                <a:latin typeface="+mn-lt"/>
                <a:ea typeface="Meiryo" panose="020B0604030504040204" pitchFamily="34" charset="-128"/>
              </a:rPr>
              <a:t> Hero’s Journey” </a:t>
            </a:r>
            <a:r>
              <a:rPr lang="ja-JP" altLang="en-US" b="0" u="none" baseline="0" dirty="0">
                <a:ea typeface="Meiryo" panose="020B0604030504040204" pitchFamily="34" charset="-128"/>
              </a:rPr>
              <a:t>チュートリアルを見つけて開始しましょう</a:t>
            </a:r>
            <a:r>
              <a:rPr lang="en-US" altLang="ja-JP" b="0" u="none" baseline="0" dirty="0">
                <a:ea typeface="Meiryo" panose="020B0604030504040204" pitchFamily="34" charset="-128"/>
              </a:rPr>
              <a:t>! </a:t>
            </a:r>
            <a:r>
              <a:rPr lang="ja-JP" altLang="en-US" b="0" u="none" baseline="0" dirty="0">
                <a:ea typeface="Meiryo" panose="020B0604030504040204" pitchFamily="34" charset="-128"/>
              </a:rPr>
              <a:t>」</a:t>
            </a:r>
            <a:endParaRPr lang="ja-JP" altLang="en-US" b="1" u="sng" dirty="0">
              <a:ea typeface="Meiryo" panose="020B0604030504040204" pitchFamily="34" charset="-128"/>
            </a:endParaRPr>
          </a:p>
          <a:p>
            <a:endParaRPr lang="ja-JP" altLang="en-US" b="1" u="sng"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1" i="0" u="sng" dirty="0">
                <a:solidFill>
                  <a:schemeClr val="tx1"/>
                </a:solidFill>
                <a:latin typeface="+mn-lt"/>
                <a:ea typeface="Meiryo" panose="020B0604030504040204" pitchFamily="34" charset="-128"/>
              </a:rPr>
              <a:t>スライドの目標</a:t>
            </a:r>
            <a:r>
              <a:rPr lang="en-US" altLang="ja-JP" sz="1200" b="1" i="0" u="sng" dirty="0">
                <a:solidFill>
                  <a:schemeClr val="tx1"/>
                </a:solidFill>
                <a:latin typeface="+mn-lt"/>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strike="noStrike" kern="1200" dirty="0">
                <a:solidFill>
                  <a:schemeClr val="tx1"/>
                </a:solidFill>
                <a:effectLst/>
                <a:latin typeface="+mn-lt"/>
                <a:ea typeface="Meiryo" panose="020B0604030504040204" pitchFamily="34" charset="-128"/>
              </a:rPr>
              <a:t>チュートリアルを行う時間を設定します。</a:t>
            </a:r>
            <a:endParaRPr lang="ja-JP" altLang="en-US" sz="1200" b="0" i="0" u="none" strike="noStrike" kern="1200" dirty="0">
              <a:solidFill>
                <a:schemeClr val="tx1"/>
              </a:solidFill>
              <a:effectLst/>
              <a:latin typeface="+mn-lt"/>
              <a:ea typeface="Meiryo" panose="020B0604030504040204" pitchFamily="34" charset="-128"/>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ja-JP" altLang="en-US" b="0" u="none" baseline="0"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1" i="0" u="sng" strike="noStrike" kern="1200" dirty="0">
                <a:solidFill>
                  <a:schemeClr val="tx1"/>
                </a:solidFill>
                <a:effectLst/>
                <a:latin typeface="+mn-lt"/>
                <a:ea typeface="Meiryo" panose="020B0604030504040204" pitchFamily="34" charset="-128"/>
              </a:rPr>
              <a:t>進行役への注意</a:t>
            </a:r>
            <a:endParaRPr lang="ja-JP" altLang="en-US" sz="1200" b="1" i="0" u="sng" strike="noStrike" kern="1200" dirty="0">
              <a:solidFill>
                <a:schemeClr val="tx1"/>
              </a:solidFill>
              <a:effectLst/>
              <a:latin typeface="+mn-lt"/>
              <a:ea typeface="Meiryo" panose="020B0604030504040204" pitchFamily="34" charset="-128"/>
              <a:cs typeface="+mn-cs"/>
            </a:endParaRPr>
          </a:p>
          <a:p>
            <a:pPr marL="628650" marR="0" lvl="1" indent="-171450" algn="l" defTabSz="914400">
              <a:lnSpc>
                <a:spcPct val="100000"/>
              </a:lnSpc>
              <a:spcBef>
                <a:spcPts val="0"/>
              </a:spcBef>
              <a:spcAft>
                <a:spcPts val="0"/>
              </a:spcAft>
              <a:buFont typeface="Arial" panose="020B0604020202020204" pitchFamily="34" charset="0"/>
              <a:buChar char="•"/>
            </a:pPr>
            <a:r>
              <a:rPr lang="ja-JP" altLang="en-US" sz="1200" b="0" i="0" u="none" strike="noStrike" kern="1200" dirty="0">
                <a:solidFill>
                  <a:schemeClr val="tx1"/>
                </a:solidFill>
                <a:effectLst/>
                <a:latin typeface="+mn-lt"/>
                <a:ea typeface="Meiryo" panose="020B0604030504040204" pitchFamily="34" charset="-128"/>
              </a:rPr>
              <a:t>チュートリアルの実行中は常にこのスライドを表示しておいてください。グループがチュートリアルの終了に近づいたら、次のスライドに進んでください。</a:t>
            </a:r>
            <a:endParaRPr lang="ja-JP" altLang="en-US" sz="1200" b="0" i="0" u="none" strike="noStrike" kern="1200" dirty="0">
              <a:solidFill>
                <a:schemeClr val="tx1"/>
              </a:solidFill>
              <a:effectLst/>
              <a:latin typeface="+mn-lt"/>
              <a:ea typeface="Meiryo" panose="020B0604030504040204" pitchFamily="34" charset="-128"/>
              <a:cs typeface="+mn-cs"/>
            </a:endParaRPr>
          </a:p>
          <a:p>
            <a:pPr marL="628650" marR="0" lvl="1" indent="-171450" algn="l" defTabSz="914400">
              <a:lnSpc>
                <a:spcPct val="100000"/>
              </a:lnSpc>
              <a:spcBef>
                <a:spcPts val="0"/>
              </a:spcBef>
              <a:spcAft>
                <a:spcPts val="0"/>
              </a:spcAft>
              <a:buFont typeface="Arial" panose="020B0604020202020204" pitchFamily="34" charset="0"/>
              <a:buChar char="•"/>
            </a:pPr>
            <a:r>
              <a:rPr lang="ja-JP" altLang="en-US" sz="1200" b="0" i="0" u="none" strike="noStrike" kern="1200" dirty="0">
                <a:solidFill>
                  <a:schemeClr val="tx1"/>
                </a:solidFill>
                <a:effectLst/>
                <a:latin typeface="+mn-lt"/>
                <a:ea typeface="Meiryo" panose="020B0604030504040204" pitchFamily="34" charset="-128"/>
              </a:rPr>
              <a:t>参加者がチュートリアルにサインインしている場合、進捗がレベルごとに保存され、完了していない場合は後で戻ることができます。 </a:t>
            </a:r>
            <a:endParaRPr lang="ja-JP" altLang="en-US" sz="1200" b="0" i="0" u="none" strike="noStrike" kern="1200" dirty="0">
              <a:solidFill>
                <a:schemeClr val="tx1"/>
              </a:solidFill>
              <a:effectLst/>
              <a:latin typeface="+mn-lt"/>
              <a:ea typeface="Meiryo" panose="020B0604030504040204" pitchFamily="34" charset="-128"/>
              <a:cs typeface="+mn-cs"/>
            </a:endParaRPr>
          </a:p>
          <a:p>
            <a:pPr marL="628650" marR="0" lvl="1" indent="-171450" algn="l" defTabSz="914400">
              <a:lnSpc>
                <a:spcPct val="100000"/>
              </a:lnSpc>
              <a:spcBef>
                <a:spcPts val="0"/>
              </a:spcBef>
              <a:spcAft>
                <a:spcPts val="0"/>
              </a:spcAft>
              <a:buFont typeface="Arial" panose="020B0604020202020204" pitchFamily="34" charset="0"/>
              <a:buChar char="•"/>
            </a:pPr>
            <a:r>
              <a:rPr lang="ja-JP" altLang="en-US" sz="1200" b="0" i="0" u="none" strike="noStrike" kern="1200" dirty="0">
                <a:solidFill>
                  <a:schemeClr val="tx1"/>
                </a:solidFill>
                <a:effectLst/>
                <a:latin typeface="+mn-lt"/>
                <a:ea typeface="Meiryo" panose="020B0604030504040204" pitchFamily="34" charset="-128"/>
              </a:rPr>
              <a:t>無料プレイと、好きなものを作れるスペースがあるため、若者やユーザーが作成したコンテンツに関わるリスクに注意してください。</a:t>
            </a:r>
            <a:endParaRPr lang="ja-JP" altLang="en-US" sz="1200" b="0" i="0" u="none" strike="noStrike" kern="1200" dirty="0">
              <a:solidFill>
                <a:schemeClr val="tx1"/>
              </a:solidFill>
              <a:effectLst/>
              <a:latin typeface="+mn-lt"/>
              <a:ea typeface="Meiryo" panose="020B0604030504040204" pitchFamily="34" charset="-128"/>
              <a:cs typeface="+mn-cs"/>
            </a:endParaRPr>
          </a:p>
          <a:p>
            <a:pPr marL="628650" marR="0" lvl="1" indent="-171450" algn="l" defTabSz="914400">
              <a:lnSpc>
                <a:spcPct val="100000"/>
              </a:lnSpc>
              <a:spcBef>
                <a:spcPts val="0"/>
              </a:spcBef>
              <a:spcAft>
                <a:spcPts val="0"/>
              </a:spcAft>
              <a:buFont typeface="Arial" panose="020B0604020202020204" pitchFamily="34" charset="0"/>
              <a:buChar char="•"/>
            </a:pPr>
            <a:endParaRPr lang="ja-JP" altLang="en-US" sz="1200" b="0" i="0" u="none" strike="noStrike" kern="1200" dirty="0">
              <a:solidFill>
                <a:schemeClr val="tx1"/>
              </a:solidFill>
              <a:effectLst/>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1" i="0" u="sng" strike="noStrike" kern="1200" dirty="0">
                <a:solidFill>
                  <a:schemeClr val="tx1"/>
                </a:solidFill>
                <a:effectLst/>
                <a:latin typeface="+mn-lt"/>
                <a:ea typeface="Meiryo" panose="020B0604030504040204" pitchFamily="34" charset="-128"/>
              </a:rPr>
              <a:t>時間が限られている場合</a:t>
            </a:r>
            <a:r>
              <a:rPr lang="en-US" altLang="ja-JP" sz="1200" b="1" i="0" u="sng" strike="noStrike" kern="1200" dirty="0">
                <a:solidFill>
                  <a:schemeClr val="tx1"/>
                </a:solidFill>
                <a:effectLst/>
                <a:latin typeface="+mn-lt"/>
                <a:ea typeface="Meiryo" panose="020B0604030504040204" pitchFamily="34" charset="-128"/>
              </a:rPr>
              <a:t>:</a:t>
            </a:r>
          </a:p>
          <a:p>
            <a:pPr marL="628650" marR="0" lvl="1" indent="-171450" algn="l" defTabSz="914400">
              <a:lnSpc>
                <a:spcPct val="100000"/>
              </a:lnSpc>
              <a:spcBef>
                <a:spcPts val="0"/>
              </a:spcBef>
              <a:spcAft>
                <a:spcPts val="0"/>
              </a:spcAft>
              <a:buFont typeface="Arial" panose="020B0604020202020204" pitchFamily="34" charset="0"/>
              <a:buChar char="•"/>
            </a:pPr>
            <a:r>
              <a:rPr lang="ja-JP" altLang="en-US" sz="1200" b="0" i="0" u="none" strike="noStrike" kern="1200" dirty="0">
                <a:solidFill>
                  <a:schemeClr val="tx1"/>
                </a:solidFill>
                <a:effectLst/>
                <a:latin typeface="+mn-lt"/>
                <a:ea typeface="Meiryo" panose="020B0604030504040204" pitchFamily="34" charset="-128"/>
              </a:rPr>
              <a:t>できるだけ多くのパズルを解いてください。テクノロジーに精通している子供なら、すべてを </a:t>
            </a:r>
            <a:r>
              <a:rPr lang="en-US" altLang="ja-JP" sz="1200" b="0" i="0" u="none" strike="noStrike" kern="1200" dirty="0">
                <a:solidFill>
                  <a:schemeClr val="tx1"/>
                </a:solidFill>
                <a:effectLst/>
                <a:latin typeface="+mn-lt"/>
                <a:ea typeface="Meiryo" panose="020B0604030504040204" pitchFamily="34" charset="-128"/>
              </a:rPr>
              <a:t>50</a:t>
            </a:r>
            <a:r>
              <a:rPr lang="ja-JP" altLang="en-US" sz="1200" b="0" i="0" u="none" strike="noStrike" kern="1200" dirty="0">
                <a:solidFill>
                  <a:schemeClr val="tx1"/>
                </a:solidFill>
                <a:effectLst/>
                <a:latin typeface="+mn-lt"/>
                <a:ea typeface="Meiryo" panose="020B0604030504040204" pitchFamily="34" charset="-128"/>
              </a:rPr>
              <a:t>～</a:t>
            </a:r>
            <a:r>
              <a:rPr lang="en-US" altLang="ja-JP" sz="1200" b="0" i="0" u="none" strike="noStrike" kern="1200" dirty="0">
                <a:solidFill>
                  <a:schemeClr val="tx1"/>
                </a:solidFill>
                <a:effectLst/>
                <a:latin typeface="+mn-lt"/>
                <a:ea typeface="Meiryo" panose="020B0604030504040204" pitchFamily="34" charset="-128"/>
              </a:rPr>
              <a:t>60 </a:t>
            </a:r>
            <a:r>
              <a:rPr lang="ja-JP" altLang="en-US" sz="1200" b="0" i="0" u="none" strike="noStrike" kern="1200" dirty="0">
                <a:solidFill>
                  <a:schemeClr val="tx1"/>
                </a:solidFill>
                <a:effectLst/>
                <a:latin typeface="+mn-lt"/>
                <a:ea typeface="Meiryo" panose="020B0604030504040204" pitchFamily="34" charset="-128"/>
              </a:rPr>
              <a:t>分で完了できるでしょう。</a:t>
            </a:r>
            <a:endParaRPr lang="ja-JP" altLang="en-US" sz="1200" b="0" i="0" u="none" strike="noStrike" kern="1200" dirty="0">
              <a:solidFill>
                <a:schemeClr val="tx1"/>
              </a:solidFill>
              <a:effectLst/>
              <a:latin typeface="+mn-lt"/>
              <a:ea typeface="Meiryo" panose="020B0604030504040204" pitchFamily="34" charset="-128"/>
              <a:cs typeface="+mn-cs"/>
            </a:endParaRPr>
          </a:p>
          <a:p>
            <a:pPr marL="628650" marR="0" lvl="1" indent="-171450" algn="l" defTabSz="914400">
              <a:lnSpc>
                <a:spcPct val="100000"/>
              </a:lnSpc>
              <a:spcBef>
                <a:spcPts val="0"/>
              </a:spcBef>
              <a:spcAft>
                <a:spcPts val="0"/>
              </a:spcAft>
              <a:buFont typeface="Arial" panose="020B0604020202020204" pitchFamily="34" charset="0"/>
              <a:buChar char="•"/>
            </a:pPr>
            <a:r>
              <a:rPr lang="ja-JP" altLang="en-US" sz="1200" b="0" i="0" u="none" strike="noStrike" kern="1200" dirty="0">
                <a:solidFill>
                  <a:schemeClr val="tx1"/>
                </a:solidFill>
                <a:effectLst/>
                <a:latin typeface="+mn-lt"/>
                <a:ea typeface="Meiryo" panose="020B0604030504040204" pitchFamily="34" charset="-128"/>
              </a:rPr>
              <a:t>生徒の成果をねぎらい、自宅でもコーディングを実行できることを伝えてください。</a:t>
            </a:r>
            <a:endParaRPr lang="ja-JP" altLang="en-US" sz="1200" b="0" i="0" u="none" strike="noStrike" kern="1200" dirty="0">
              <a:solidFill>
                <a:schemeClr val="tx1"/>
              </a:solidFill>
              <a:effectLst/>
              <a:latin typeface="+mn-lt"/>
              <a:ea typeface="Meiryo" panose="020B0604030504040204" pitchFamily="34" charset="-128"/>
              <a:cs typeface="+mn-cs"/>
            </a:endParaRPr>
          </a:p>
          <a:p>
            <a:pPr marL="628650" marR="0" lvl="1" indent="-171450" algn="l" defTabSz="914400">
              <a:lnSpc>
                <a:spcPct val="100000"/>
              </a:lnSpc>
              <a:spcBef>
                <a:spcPts val="0"/>
              </a:spcBef>
              <a:spcAft>
                <a:spcPts val="0"/>
              </a:spcAft>
              <a:buFont typeface="Arial" panose="020B0604020202020204" pitchFamily="34" charset="0"/>
              <a:buChar char="•"/>
            </a:pPr>
            <a:endParaRPr lang="ja-JP" altLang="en-US" sz="1200" b="0" i="0" u="none" strike="noStrike" kern="1200" dirty="0">
              <a:solidFill>
                <a:schemeClr val="tx1"/>
              </a:solidFill>
              <a:effectLst/>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1" i="0" u="sng" strike="noStrike" kern="1200" dirty="0">
                <a:solidFill>
                  <a:schemeClr val="tx1"/>
                </a:solidFill>
                <a:effectLst/>
                <a:latin typeface="+mn-lt"/>
                <a:ea typeface="Meiryo" panose="020B0604030504040204" pitchFamily="34" charset="-128"/>
              </a:rPr>
              <a:t>時間に余裕がある場合</a:t>
            </a:r>
            <a:r>
              <a:rPr lang="en-US" altLang="ja-JP" sz="1200" b="1" i="0" u="sng" strike="noStrike" kern="1200" dirty="0">
                <a:solidFill>
                  <a:schemeClr val="tx1"/>
                </a:solidFill>
                <a:effectLst/>
                <a:latin typeface="+mn-lt"/>
                <a:ea typeface="Meiryo" panose="020B0604030504040204" pitchFamily="34" charset="-128"/>
              </a:rPr>
              <a:t>:</a:t>
            </a:r>
          </a:p>
          <a:p>
            <a:pPr marL="628650" marR="0" lvl="1" indent="-171450" algn="l" defTabSz="914400">
              <a:lnSpc>
                <a:spcPct val="100000"/>
              </a:lnSpc>
              <a:spcBef>
                <a:spcPts val="0"/>
              </a:spcBef>
              <a:spcAft>
                <a:spcPts val="0"/>
              </a:spcAft>
              <a:buFont typeface="Arial" panose="020B0604020202020204" pitchFamily="34" charset="0"/>
              <a:buChar char="•"/>
            </a:pPr>
            <a:r>
              <a:rPr lang="ja-JP" altLang="en-US" sz="1200" b="0" i="0" u="none" strike="noStrike" kern="1200" dirty="0">
                <a:solidFill>
                  <a:schemeClr val="tx1"/>
                </a:solidFill>
                <a:effectLst/>
                <a:latin typeface="+mn-lt"/>
                <a:ea typeface="Meiryo" panose="020B0604030504040204" pitchFamily="34" charset="-128"/>
              </a:rPr>
              <a:t>受講生に、余った時間で最後のパズルの作成を継続するように指示してください。 </a:t>
            </a:r>
            <a:endParaRPr lang="ja-JP" altLang="en-US" sz="1200" b="0" i="0" u="none" strike="noStrike" kern="1200" dirty="0">
              <a:solidFill>
                <a:schemeClr val="tx1"/>
              </a:solidFill>
              <a:effectLst/>
              <a:latin typeface="+mn-lt"/>
              <a:ea typeface="Meiryo" panose="020B0604030504040204" pitchFamily="34" charset="-128"/>
              <a:cs typeface="+mn-cs"/>
            </a:endParaRPr>
          </a:p>
          <a:p>
            <a:pPr marL="628650" marR="0" lvl="1" indent="-171450" algn="l" defTabSz="914400">
              <a:lnSpc>
                <a:spcPct val="100000"/>
              </a:lnSpc>
              <a:spcBef>
                <a:spcPts val="0"/>
              </a:spcBef>
              <a:spcAft>
                <a:spcPts val="0"/>
              </a:spcAft>
              <a:buFont typeface="Arial" panose="020B0604020202020204" pitchFamily="34" charset="0"/>
              <a:buChar char="•"/>
            </a:pPr>
            <a:r>
              <a:rPr lang="ja-JP" altLang="en-US" sz="1200" b="0" i="0" u="none" strike="noStrike" kern="1200" dirty="0">
                <a:solidFill>
                  <a:schemeClr val="tx1"/>
                </a:solidFill>
                <a:effectLst/>
                <a:latin typeface="+mn-lt"/>
                <a:ea typeface="Meiryo" panose="020B0604030504040204" pitchFamily="34" charset="-128"/>
              </a:rPr>
              <a:t>受講生に各パズルに戻って、別の方法でパズルを解くことに挑戦するように指示してください。これによって、繰り返しや実験をより楽しむことができます。 </a:t>
            </a:r>
            <a:endParaRPr lang="ja-JP" altLang="en-US" sz="1200" b="1" i="0" u="sng" baseline="0" dirty="0">
              <a:solidFill>
                <a:schemeClr val="tx1"/>
              </a:solidFill>
              <a:latin typeface="+mn-lt"/>
              <a:ea typeface="Meiryo" panose="020B0604030504040204" pitchFamily="34" charset="-128"/>
              <a:cs typeface="+mn-cs"/>
            </a:endParaRPr>
          </a:p>
          <a:p>
            <a:pPr marL="628650" lvl="1" indent="-171450">
              <a:buFont typeface="Arial" panose="020B0604020202020204" pitchFamily="34" charset="0"/>
              <a:buChar char="•"/>
            </a:pPr>
            <a:r>
              <a:rPr lang="ja-JP" altLang="en-US" sz="1200" b="0" u="none" kern="1200" dirty="0">
                <a:solidFill>
                  <a:schemeClr val="tx1"/>
                </a:solidFill>
                <a:effectLst/>
                <a:latin typeface="+mn-lt"/>
                <a:ea typeface="Meiryo" panose="020B0604030504040204" pitchFamily="34" charset="-128"/>
              </a:rPr>
              <a:t>生徒に “</a:t>
            </a:r>
            <a:r>
              <a:rPr lang="en-US" altLang="ja-JP" sz="1200" b="0" u="none" kern="1200" dirty="0">
                <a:solidFill>
                  <a:schemeClr val="tx1"/>
                </a:solidFill>
                <a:effectLst/>
                <a:latin typeface="+mn-lt"/>
                <a:ea typeface="Meiryo" panose="020B0604030504040204" pitchFamily="34" charset="-128"/>
              </a:rPr>
              <a:t>Minecraft Hour of </a:t>
            </a:r>
            <a:r>
              <a:rPr lang="en-US" altLang="ja-JP" sz="1200" b="0" u="none" kern="1200" dirty="0" err="1">
                <a:solidFill>
                  <a:schemeClr val="tx1"/>
                </a:solidFill>
                <a:effectLst/>
                <a:latin typeface="+mn-lt"/>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sz="1200" b="0" u="none" kern="1200" dirty="0">
                <a:solidFill>
                  <a:schemeClr val="tx1"/>
                </a:solidFill>
                <a:effectLst/>
                <a:latin typeface="+mn-lt"/>
                <a:ea typeface="Meiryo" panose="020B0604030504040204" pitchFamily="34" charset="-128"/>
              </a:rPr>
              <a:t> Adventurer” </a:t>
            </a:r>
            <a:r>
              <a:rPr lang="ja-JP" altLang="en-US" sz="1200" b="0" u="none" kern="1200" dirty="0">
                <a:solidFill>
                  <a:schemeClr val="tx1"/>
                </a:solidFill>
                <a:effectLst/>
                <a:latin typeface="+mn-lt"/>
                <a:ea typeface="Meiryo" panose="020B0604030504040204" pitchFamily="34" charset="-128"/>
              </a:rPr>
              <a:t>や “</a:t>
            </a:r>
            <a:r>
              <a:rPr lang="en-US" altLang="ja-JP" sz="1200" b="0" u="none" kern="1200" dirty="0">
                <a:solidFill>
                  <a:schemeClr val="tx1"/>
                </a:solidFill>
                <a:effectLst/>
                <a:latin typeface="+mn-lt"/>
                <a:ea typeface="Meiryo" panose="020B0604030504040204" pitchFamily="34" charset="-128"/>
              </a:rPr>
              <a:t>Minecraft Hour of </a:t>
            </a:r>
            <a:r>
              <a:rPr lang="en-US" altLang="ja-JP" sz="1200" b="0" u="none" kern="1200" dirty="0" err="1">
                <a:solidFill>
                  <a:schemeClr val="tx1"/>
                </a:solidFill>
                <a:effectLst/>
                <a:latin typeface="+mn-lt"/>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sz="1200" b="0" u="none" kern="1200" dirty="0">
                <a:solidFill>
                  <a:schemeClr val="tx1"/>
                </a:solidFill>
                <a:effectLst/>
                <a:latin typeface="+mn-lt"/>
                <a:ea typeface="Meiryo" panose="020B0604030504040204" pitchFamily="34" charset="-128"/>
              </a:rPr>
              <a:t> Designer” </a:t>
            </a:r>
            <a:r>
              <a:rPr lang="ja-JP" altLang="en-US" sz="1200" b="0" u="none" kern="1200" dirty="0">
                <a:solidFill>
                  <a:schemeClr val="tx1"/>
                </a:solidFill>
                <a:effectLst/>
                <a:latin typeface="+mn-lt"/>
                <a:ea typeface="Meiryo" panose="020B0604030504040204" pitchFamily="34" charset="-128"/>
              </a:rPr>
              <a:t>からプレイするように指示します。</a:t>
            </a:r>
            <a:endParaRPr lang="ja-JP" altLang="en-US" b="0" u="none" dirty="0">
              <a:ea typeface="Meiryo" panose="020B0604030504040204" pitchFamily="34" charset="-128"/>
            </a:endParaRPr>
          </a:p>
          <a:p>
            <a:endParaRPr lang="ja-JP" altLang="en-US" b="1"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fld id="{88F0EC2C-E6BA-F248-9EDA-113245C923E1}" type="slidenum">
              <a:rPr lang="en-US" altLang="ja-JP" smtClean="0">
                <a:ea typeface="Meiryo" panose="020B0604030504040204" pitchFamily="34" charset="-128"/>
              </a:rPr>
              <a:t>15</a:t>
            </a:fld>
            <a:endParaRPr lang="ja-JP" altLang="en-US" dirty="0">
              <a:ea typeface="Meiryo" panose="020B0604030504040204" pitchFamily="34" charset="-128"/>
            </a:endParaRPr>
          </a:p>
        </p:txBody>
      </p:sp>
    </p:spTree>
    <p:extLst>
      <p:ext uri="{BB962C8B-B14F-4D97-AF65-F5344CB8AC3E}">
        <p14:creationId xmlns:p14="http://schemas.microsoft.com/office/powerpoint/2010/main" val="3767857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r>
              <a:rPr lang="ja-JP" altLang="en-US" b="0" u="none" dirty="0">
                <a:ea typeface="Meiryo" panose="020B0604030504040204" pitchFamily="34" charset="-128"/>
              </a:rPr>
              <a:t>「それでは、みなさん残り時間は </a:t>
            </a:r>
            <a:r>
              <a:rPr lang="en-US" altLang="ja-JP" b="0" u="none" dirty="0">
                <a:ea typeface="Meiryo" panose="020B0604030504040204" pitchFamily="34" charset="-128"/>
              </a:rPr>
              <a:t>5 </a:t>
            </a:r>
            <a:r>
              <a:rPr lang="ja-JP" altLang="en-US" b="0" u="none" dirty="0">
                <a:ea typeface="Meiryo" panose="020B0604030504040204" pitchFamily="34" charset="-128"/>
              </a:rPr>
              <a:t>分です</a:t>
            </a:r>
            <a:r>
              <a:rPr lang="en-US" altLang="ja-JP" b="0" u="none" dirty="0">
                <a:ea typeface="Meiryo" panose="020B0604030504040204" pitchFamily="34" charset="-128"/>
              </a:rPr>
              <a:t>! </a:t>
            </a:r>
          </a:p>
          <a:p>
            <a:r>
              <a:rPr lang="en-US" altLang="ja-JP" b="0" u="none" dirty="0">
                <a:ea typeface="Meiryo" panose="020B0604030504040204" pitchFamily="34" charset="-128"/>
              </a:rPr>
              <a:t>[</a:t>
            </a:r>
            <a:r>
              <a:rPr lang="ja-JP" altLang="en-US" b="0" u="none" dirty="0">
                <a:ea typeface="Meiryo" panose="020B0604030504040204" pitchFamily="34" charset="-128"/>
              </a:rPr>
              <a:t>デバイスやインターネットへのアクセスを共有している場合に追加する</a:t>
            </a:r>
            <a:r>
              <a:rPr lang="en-US" altLang="ja-JP" b="0" u="none" dirty="0">
                <a:ea typeface="Meiryo" panose="020B0604030504040204" pitchFamily="34" charset="-128"/>
              </a:rPr>
              <a:t>] </a:t>
            </a:r>
            <a:r>
              <a:rPr lang="ja-JP" altLang="en-US" b="0" u="none" dirty="0">
                <a:ea typeface="Meiryo" panose="020B0604030504040204" pitchFamily="34" charset="-128"/>
              </a:rPr>
              <a:t>後で </a:t>
            </a:r>
            <a:r>
              <a:rPr lang="en-US" altLang="ja-JP" b="0" u="none" dirty="0">
                <a:ea typeface="Meiryo" panose="020B0604030504040204" pitchFamily="34" charset="-128"/>
              </a:rPr>
              <a:t>Minecraft </a:t>
            </a:r>
            <a:r>
              <a:rPr lang="ja-JP" altLang="en-US" b="0" u="none" dirty="0">
                <a:ea typeface="Meiryo" panose="020B0604030504040204" pitchFamily="34" charset="-128"/>
              </a:rPr>
              <a:t>でコーディングの学習を継続できることを覚えておいてください。</a:t>
            </a:r>
            <a:r>
              <a:rPr lang="ja-JP" altLang="en-US" sz="1200" b="0" i="0" baseline="0" dirty="0">
                <a:solidFill>
                  <a:schemeClr val="tx1"/>
                </a:solidFill>
                <a:effectLst/>
                <a:latin typeface="+mn-lt"/>
                <a:ea typeface="Meiryo" panose="020B0604030504040204" pitchFamily="34" charset="-128"/>
              </a:rPr>
              <a:t>」</a:t>
            </a:r>
            <a:endParaRPr lang="ja-JP" altLang="en-US" b="0" u="none" dirty="0">
              <a:ea typeface="Meiryo" panose="020B0604030504040204" pitchFamily="34" charset="-128"/>
            </a:endParaRP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algn="l" defTabSz="914400">
              <a:buNone/>
            </a:pPr>
            <a:r>
              <a:rPr lang="ja-JP" altLang="en-US" sz="1200" b="0" i="0" u="none" baseline="0" dirty="0">
                <a:solidFill>
                  <a:schemeClr val="tx1"/>
                </a:solidFill>
                <a:latin typeface="+mn-lt"/>
                <a:ea typeface="Meiryo" panose="020B0604030504040204" pitchFamily="34" charset="-128"/>
              </a:rPr>
              <a:t>参加者に時間がほとんどないことを知らせ、チュートリアルがもうすぐ終わることを伝えます。</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16</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9610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r>
              <a:rPr lang="ja-JP" altLang="en-US" b="0" u="none" baseline="0" dirty="0">
                <a:ea typeface="Meiryo" panose="020B0604030504040204" pitchFamily="34" charset="-128"/>
              </a:rPr>
              <a:t>「話を前に戻しましょう。コーディングがどのように変化したかについてどのように考えましたか</a:t>
            </a:r>
            <a:r>
              <a:rPr lang="en-US" altLang="ja-JP" b="0" u="none" baseline="0" dirty="0">
                <a:ea typeface="Meiryo" panose="020B0604030504040204" pitchFamily="34" charset="-128"/>
              </a:rPr>
              <a:t>?</a:t>
            </a:r>
            <a:r>
              <a:rPr lang="ja-JP" altLang="en-US" b="0" u="none" baseline="0" dirty="0">
                <a:ea typeface="Meiryo" panose="020B0604030504040204" pitchFamily="34" charset="-128"/>
              </a:rPr>
              <a:t>」</a:t>
            </a:r>
          </a:p>
          <a:p>
            <a:pPr marL="628650" lvl="1" indent="-171450">
              <a:buFont typeface="Arial"/>
              <a:buChar char="•"/>
            </a:pPr>
            <a:r>
              <a:rPr lang="ja-JP" altLang="en-US" dirty="0">
                <a:ea typeface="Meiryo" panose="020B0604030504040204" pitchFamily="34" charset="-128"/>
              </a:rPr>
              <a:t>家族や友達に「コードとは何か</a:t>
            </a:r>
            <a:r>
              <a:rPr lang="en-US" altLang="ja-JP" dirty="0">
                <a:ea typeface="Meiryo" panose="020B0604030504040204" pitchFamily="34" charset="-128"/>
              </a:rPr>
              <a:t>?</a:t>
            </a:r>
            <a:r>
              <a:rPr lang="ja-JP" altLang="en-US" dirty="0">
                <a:ea typeface="Meiryo" panose="020B0604030504040204" pitchFamily="34" charset="-128"/>
              </a:rPr>
              <a:t>」と質問されたとしたら、何と答えますか</a:t>
            </a:r>
            <a:r>
              <a:rPr lang="en-US" altLang="ja-JP" dirty="0">
                <a:ea typeface="Meiryo" panose="020B0604030504040204" pitchFamily="34" charset="-128"/>
              </a:rPr>
              <a:t>?</a:t>
            </a:r>
          </a:p>
          <a:p>
            <a:pPr marL="628650" lvl="1" indent="-171450">
              <a:buFont typeface="Arial"/>
              <a:buChar char="•"/>
            </a:pPr>
            <a:r>
              <a:rPr lang="ja-JP" altLang="en-US" dirty="0">
                <a:ea typeface="Meiryo" panose="020B0604030504040204" pitchFamily="34" charset="-128"/>
              </a:rPr>
              <a:t>何を学びましたか</a:t>
            </a:r>
            <a:r>
              <a:rPr lang="en-US" altLang="ja-JP" dirty="0">
                <a:ea typeface="Meiryo" panose="020B0604030504040204" pitchFamily="34" charset="-128"/>
              </a:rPr>
              <a:t>?</a:t>
            </a:r>
          </a:p>
          <a:p>
            <a:pPr marL="628650" lvl="1" indent="-171450">
              <a:buFont typeface="Arial"/>
              <a:buChar char="•"/>
            </a:pPr>
            <a:r>
              <a:rPr lang="ja-JP" altLang="en-US" dirty="0">
                <a:ea typeface="Meiryo" panose="020B0604030504040204" pitchFamily="34" charset="-128"/>
              </a:rPr>
              <a:t>一番難しかったことは何ですか</a:t>
            </a:r>
            <a:r>
              <a:rPr lang="en-US" altLang="ja-JP" dirty="0">
                <a:ea typeface="Meiryo" panose="020B0604030504040204" pitchFamily="34" charset="-128"/>
              </a:rPr>
              <a:t>? </a:t>
            </a:r>
            <a:r>
              <a:rPr lang="ja-JP" altLang="en-US" dirty="0">
                <a:ea typeface="Meiryo" panose="020B0604030504040204" pitchFamily="34" charset="-128"/>
              </a:rPr>
              <a:t>行き詰まったとき、どうしましたか</a:t>
            </a:r>
            <a:r>
              <a:rPr lang="en-US" altLang="ja-JP" dirty="0">
                <a:ea typeface="Meiryo" panose="020B0604030504040204" pitchFamily="34" charset="-128"/>
              </a:rPr>
              <a:t>? </a:t>
            </a:r>
            <a:r>
              <a:rPr lang="ja-JP" altLang="en-US" dirty="0">
                <a:ea typeface="Meiryo" panose="020B0604030504040204" pitchFamily="34" charset="-128"/>
              </a:rPr>
              <a:t>それが重要なのはなぜですか</a:t>
            </a:r>
            <a:r>
              <a:rPr lang="en-US" altLang="ja-JP" dirty="0">
                <a:ea typeface="Meiryo" panose="020B0604030504040204" pitchFamily="34" charset="-128"/>
              </a:rPr>
              <a:t>? [</a:t>
            </a:r>
            <a:r>
              <a:rPr lang="ja-JP" altLang="en-US" dirty="0">
                <a:ea typeface="Meiryo" panose="020B0604030504040204" pitchFamily="34" charset="-128"/>
              </a:rPr>
              <a:t>耐えるように励ます</a:t>
            </a:r>
            <a:r>
              <a:rPr lang="en-US" altLang="ja-JP" dirty="0">
                <a:ea typeface="Meiryo" panose="020B0604030504040204" pitchFamily="34" charset="-128"/>
              </a:rPr>
              <a:t>]</a:t>
            </a:r>
          </a:p>
          <a:p>
            <a:pPr marL="628650" lvl="1" indent="-171450">
              <a:buFont typeface="Arial"/>
              <a:buChar char="•"/>
            </a:pPr>
            <a:r>
              <a:rPr lang="ja-JP" altLang="en-US" dirty="0">
                <a:ea typeface="Meiryo" panose="020B0604030504040204" pitchFamily="34" charset="-128"/>
              </a:rPr>
              <a:t>コーディングはどのようにクリエイティブですか</a:t>
            </a:r>
            <a:r>
              <a:rPr lang="en-US" altLang="ja-JP" dirty="0">
                <a:ea typeface="Meiryo" panose="020B0604030504040204" pitchFamily="34" charset="-128"/>
              </a:rPr>
              <a:t>? [</a:t>
            </a:r>
            <a:r>
              <a:rPr lang="ja-JP" altLang="en-US" dirty="0">
                <a:ea typeface="Meiryo" panose="020B0604030504040204" pitchFamily="34" charset="-128"/>
              </a:rPr>
              <a:t>コーディングを別のクリエイティブなこと、たとえば歌うこと、ダンス、建築などと結び付ける</a:t>
            </a:r>
            <a:r>
              <a:rPr lang="en-US" altLang="ja-JP" dirty="0">
                <a:ea typeface="Meiryo" panose="020B0604030504040204" pitchFamily="34" charset="-128"/>
              </a:rPr>
              <a:t>]</a:t>
            </a:r>
          </a:p>
          <a:p>
            <a:pPr marL="628650" lvl="1" indent="-171450">
              <a:buFont typeface="Arial"/>
              <a:buChar char="•"/>
            </a:pPr>
            <a:r>
              <a:rPr lang="ja-JP" altLang="en-US" dirty="0">
                <a:ea typeface="Meiryo" panose="020B0604030504040204" pitchFamily="34" charset="-128"/>
              </a:rPr>
              <a:t>誰のためにコーディングしますか</a:t>
            </a:r>
            <a:r>
              <a:rPr lang="en-US" altLang="ja-JP" dirty="0">
                <a:ea typeface="Meiryo" panose="020B0604030504040204" pitchFamily="34" charset="-128"/>
              </a:rPr>
              <a:t>? [</a:t>
            </a:r>
            <a:r>
              <a:rPr lang="ja-JP" altLang="en-US" dirty="0">
                <a:ea typeface="Meiryo" panose="020B0604030504040204" pitchFamily="34" charset="-128"/>
              </a:rPr>
              <a:t>数学が得意な少年などの神話を越えて作業する</a:t>
            </a:r>
            <a:r>
              <a:rPr lang="en-US" altLang="ja-JP" dirty="0">
                <a:ea typeface="Meiryo" panose="020B0604030504040204" pitchFamily="34" charset="-128"/>
              </a:rPr>
              <a:t>]</a:t>
            </a:r>
          </a:p>
          <a:p>
            <a:pPr marL="628650" lvl="1" indent="-171450">
              <a:buFont typeface="Arial"/>
              <a:buChar char="•"/>
            </a:pPr>
            <a:r>
              <a:rPr lang="ja-JP" altLang="en-US" dirty="0">
                <a:ea typeface="Meiryo" panose="020B0604030504040204" pitchFamily="34" charset="-128"/>
              </a:rPr>
              <a:t>コードを使って何か面白い者をサク英する方法について、何かアイデアはありますか</a:t>
            </a:r>
            <a:r>
              <a:rPr lang="en-US" altLang="ja-JP" dirty="0">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r>
              <a:rPr lang="ja-JP" altLang="en-US" b="0" dirty="0">
                <a:ea typeface="Meiryo" panose="020B0604030504040204" pitchFamily="34" charset="-128"/>
              </a:rPr>
              <a:t>最初の質問に戻り、コーディングの変化について子どもの意見を聞きます。</a:t>
            </a:r>
            <a:r>
              <a:rPr lang="ja-JP" altLang="en-US" kern="1200" dirty="0">
                <a:effectLst/>
                <a:latin typeface="+mn-lt"/>
                <a:ea typeface="Meiryo" panose="020B0604030504040204" pitchFamily="34" charset="-128"/>
              </a:rPr>
              <a:t>この質問</a:t>
            </a:r>
            <a:r>
              <a:rPr lang="ja-JP" altLang="en-US" dirty="0">
                <a:ea typeface="Meiryo" panose="020B0604030504040204" pitchFamily="34" charset="-128"/>
              </a:rPr>
              <a:t>は</a:t>
            </a:r>
            <a:r>
              <a:rPr lang="ja-JP" altLang="en-US" kern="1200" dirty="0">
                <a:effectLst/>
                <a:latin typeface="+mn-lt"/>
                <a:ea typeface="Meiryo" panose="020B0604030504040204" pitchFamily="34" charset="-128"/>
              </a:rPr>
              <a:t>、生徒がセッションを実際に行っている間に何を選び、何をしたかについて確認するために繰り返します。これによって、生徒達の推測が実際に正しいということを補強して確信させ、学習したことを身に付けるために役立ちます。</a:t>
            </a:r>
            <a:r>
              <a:rPr lang="ja-JP" altLang="en-US" dirty="0">
                <a:ea typeface="Meiryo" panose="020B0604030504040204" pitchFamily="34" charset="-128"/>
              </a:rPr>
              <a:t> </a:t>
            </a:r>
            <a:endParaRPr lang="ja-JP" altLang="en-US" b="0" dirty="0">
              <a:ea typeface="Meiryo" panose="020B0604030504040204" pitchFamily="34" charset="-128"/>
            </a:endParaRP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17</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ja-JP" altLang="en-US" sz="1200" b="1" i="0" u="sng" strike="noStrike" kern="1200" cap="none" dirty="0">
                <a:solidFill>
                  <a:schemeClr val="dk1"/>
                </a:solidFill>
                <a:effectLst/>
                <a:latin typeface="Calibri"/>
                <a:ea typeface="Meiryo" panose="020B0604030504040204" pitchFamily="34" charset="-128"/>
                <a:sym typeface="Calibri"/>
              </a:rPr>
              <a:t>スライドの目標</a:t>
            </a:r>
            <a:r>
              <a:rPr lang="en-US" altLang="ja-JP" sz="1200" b="1" i="0" u="sng" strike="noStrike" kern="1200" cap="none" dirty="0">
                <a:solidFill>
                  <a:schemeClr val="dk1"/>
                </a:solidFill>
                <a:effectLst/>
                <a:latin typeface="Calibri"/>
                <a:ea typeface="Meiryo" panose="020B0604030504040204" pitchFamily="34" charset="-128"/>
                <a:sym typeface="Calibri"/>
              </a:rPr>
              <a:t>:</a:t>
            </a:r>
            <a:r>
              <a:rPr lang="ja-JP" altLang="en-US" dirty="0">
                <a:ea typeface="Meiryo" panose="020B0604030504040204" pitchFamily="34" charset="-128"/>
              </a:rPr>
              <a:t> </a:t>
            </a:r>
            <a:r>
              <a:rPr lang="ja-JP" altLang="en-US" sz="1200" b="0" i="0" u="none" strike="noStrike" kern="1200" cap="none" dirty="0">
                <a:solidFill>
                  <a:schemeClr val="dk1"/>
                </a:solidFill>
                <a:effectLst/>
                <a:latin typeface="Calibri"/>
                <a:ea typeface="Meiryo" panose="020B0604030504040204" pitchFamily="34" charset="-128"/>
                <a:sym typeface="Calibri"/>
              </a:rPr>
              <a:t>盛り上がった雰囲気でワークショップを終了します。</a:t>
            </a:r>
            <a:endParaRPr lang="ja-JP" altLang="en-US" b="0" dirty="0">
              <a:effectLst/>
              <a:ea typeface="Meiryo" panose="020B0604030504040204" pitchFamily="34" charset="-128"/>
            </a:endParaRPr>
          </a:p>
          <a:p>
            <a:br>
              <a:rPr lang="ja-JP" altLang="en-US" dirty="0">
                <a:ea typeface="Meiryo" panose="020B0604030504040204" pitchFamily="34" charset="-128"/>
              </a:rPr>
            </a:br>
            <a:r>
              <a:rPr lang="ja-JP" altLang="en-US" sz="1200" b="1" i="0" u="sng" strike="noStrike" kern="1200" cap="none" dirty="0">
                <a:solidFill>
                  <a:schemeClr val="dk1"/>
                </a:solidFill>
                <a:effectLst/>
                <a:latin typeface="Calibri"/>
                <a:ea typeface="Meiryo" panose="020B0604030504040204" pitchFamily="34" charset="-128"/>
                <a:sym typeface="Calibri"/>
              </a:rPr>
              <a:t>サンプル スクリプト</a:t>
            </a:r>
            <a:r>
              <a:rPr lang="en-US" altLang="ja-JP" sz="1200" b="1" i="0" u="sng" strike="noStrike" kern="1200" cap="none" dirty="0">
                <a:solidFill>
                  <a:schemeClr val="dk1"/>
                </a:solidFill>
                <a:effectLst/>
                <a:latin typeface="Calibri"/>
                <a:ea typeface="Meiryo" panose="020B0604030504040204" pitchFamily="34" charset="-128"/>
                <a:sym typeface="Calibri"/>
              </a:rPr>
              <a:t>:</a:t>
            </a:r>
            <a:r>
              <a:rPr lang="ja-JP" altLang="en-US" b="0" u="none" dirty="0">
                <a:ea typeface="Meiryo" panose="020B0604030504040204" pitchFamily="34" charset="-128"/>
              </a:rPr>
              <a:t>「おめでとうございます</a:t>
            </a:r>
            <a:r>
              <a:rPr lang="en-US" altLang="ja-JP" b="0" u="none" dirty="0">
                <a:ea typeface="Meiryo" panose="020B0604030504040204" pitchFamily="34" charset="-128"/>
              </a:rPr>
              <a:t>! </a:t>
            </a:r>
            <a:r>
              <a:rPr lang="ja-JP" altLang="en-US" b="0" u="none" dirty="0">
                <a:ea typeface="Meiryo" panose="020B0604030504040204" pitchFamily="34" charset="-128"/>
              </a:rPr>
              <a:t>今年の</a:t>
            </a:r>
            <a:r>
              <a:rPr lang="en-US" altLang="ja-JP" sz="1200" dirty="0">
                <a:solidFill>
                  <a:schemeClr val="bg1"/>
                </a:solidFill>
                <a:latin typeface="Segoe UI Light" panose="020B0502040204020203" pitchFamily="34" charset="0"/>
                <a:ea typeface="Meiryo" panose="020B0604030504040204" pitchFamily="34" charset="-128"/>
              </a:rPr>
              <a:t>Hour of </a:t>
            </a:r>
            <a:r>
              <a:rPr lang="en-US" altLang="ja-JP" sz="1200" dirty="0" err="1">
                <a:solidFill>
                  <a:schemeClr val="bg1"/>
                </a:solidFill>
                <a:latin typeface="Segoe UI Light" panose="020B0502040204020203" pitchFamily="34" charset="0"/>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ja-JP" altLang="en-US" sz="1200" b="0" u="none" baseline="0" dirty="0">
                <a:solidFill>
                  <a:schemeClr val="bg1"/>
                </a:solidFill>
                <a:latin typeface="Segoe UI Light" panose="020B0502040204020203" pitchFamily="34" charset="0"/>
                <a:ea typeface="Meiryo" panose="020B0604030504040204" pitchFamily="34" charset="-128"/>
              </a:rPr>
              <a:t> はこれで終わりです</a:t>
            </a:r>
            <a:r>
              <a:rPr lang="en-US" altLang="ja-JP" sz="1200" b="0" u="none" baseline="0" dirty="0">
                <a:solidFill>
                  <a:schemeClr val="bg1"/>
                </a:solidFill>
                <a:latin typeface="Segoe UI Light" panose="020B0502040204020203" pitchFamily="34" charset="0"/>
                <a:ea typeface="Meiryo" panose="020B0604030504040204" pitchFamily="34" charset="-128"/>
              </a:rPr>
              <a:t>!</a:t>
            </a:r>
            <a:r>
              <a:rPr lang="ja-JP" altLang="en-US" sz="1200" b="0" u="none" baseline="0" dirty="0">
                <a:solidFill>
                  <a:schemeClr val="bg1"/>
                </a:solidFill>
                <a:latin typeface="Segoe UI Light" panose="020B0502040204020203" pitchFamily="34" charset="0"/>
                <a:ea typeface="Meiryo" panose="020B0604030504040204" pitchFamily="34" charset="-128"/>
              </a:rPr>
              <a:t>」</a:t>
            </a:r>
            <a:endParaRPr lang="ja-JP" altLang="en-US" b="0" u="none" baseline="0" dirty="0">
              <a:ea typeface="Meiryo" panose="020B0604030504040204" pitchFamily="34" charset="-128"/>
            </a:endParaRPr>
          </a:p>
          <a:p>
            <a:br>
              <a:rPr lang="ja-JP" altLang="en-US" b="0" dirty="0">
                <a:effectLst/>
                <a:ea typeface="Meiryo" panose="020B0604030504040204" pitchFamily="34" charset="-128"/>
              </a:rPr>
            </a:br>
            <a:endParaRPr lang="ja-JP" altLang="en-US" sz="1200" b="0" i="0" u="none" strike="noStrike" cap="none" dirty="0">
              <a:solidFill>
                <a:schemeClr val="dk1"/>
              </a:solidFill>
              <a:latin typeface="Meiryo" panose="020B0604030504040204" pitchFamily="34" charset="-128"/>
              <a:ea typeface="Meiryo" panose="020B0604030504040204" pitchFamily="34" charset="-128"/>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altLang="ja-JP" sz="1200" b="0" i="0" u="none" strike="noStrike" cap="none" smtClean="0">
                <a:solidFill>
                  <a:schemeClr val="dk1"/>
                </a:solidFill>
                <a:latin typeface="Meiryo" panose="020B0604030504040204" pitchFamily="34" charset="-128"/>
                <a:ea typeface="Meiryo" panose="020B0604030504040204" pitchFamily="34" charset="-128"/>
                <a:cs typeface="Calibri"/>
                <a:sym typeface="Calibri"/>
              </a:rPr>
              <a:t>18</a:t>
            </a:fld>
            <a:endParaRPr lang="ja-JP" altLang="en-US" sz="1200" b="0" i="0" u="none" strike="noStrike" cap="none" dirty="0">
              <a:solidFill>
                <a:schemeClr val="dk1"/>
              </a:solidFill>
              <a:latin typeface="Meiryo" panose="020B0604030504040204" pitchFamily="34" charset="-128"/>
              <a:ea typeface="Meiryo" panose="020B0604030504040204" pitchFamily="34" charset="-128"/>
              <a:cs typeface="Calibri"/>
              <a:sym typeface="Calibri"/>
            </a:endParaRPr>
          </a:p>
        </p:txBody>
      </p:sp>
    </p:spTree>
    <p:extLst>
      <p:ext uri="{BB962C8B-B14F-4D97-AF65-F5344CB8AC3E}">
        <p14:creationId xmlns:p14="http://schemas.microsoft.com/office/powerpoint/2010/main" val="1769418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dirty="0">
                <a:solidFill>
                  <a:schemeClr val="tx1"/>
                </a:solidFill>
                <a:latin typeface="Calibri"/>
                <a:ea typeface="Meiryo" panose="020B0604030504040204" pitchFamily="34" charset="-128"/>
              </a:rPr>
              <a:t>「コーディングのエキスパートになるのも夢ではありません。無料の </a:t>
            </a:r>
            <a:r>
              <a:rPr lang="en-US" altLang="ja-JP" sz="1200" b="0" i="0" u="none" dirty="0">
                <a:solidFill>
                  <a:schemeClr val="tx1"/>
                </a:solidFill>
                <a:latin typeface="Calibri"/>
                <a:ea typeface="Meiryo" panose="020B0604030504040204" pitchFamily="34" charset="-128"/>
              </a:rPr>
              <a:t>Web </a:t>
            </a:r>
            <a:r>
              <a:rPr lang="ja-JP" altLang="en-US" sz="1200" b="0" i="0" u="none" dirty="0">
                <a:solidFill>
                  <a:schemeClr val="tx1"/>
                </a:solidFill>
                <a:latin typeface="Calibri"/>
                <a:ea typeface="Meiryo" panose="020B0604030504040204" pitchFamily="34" charset="-128"/>
              </a:rPr>
              <a:t>サイトを紹介しますので、ご覧ください。 それらのリンクをメモして、これからもコーディングを続けましょう。」</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子供たちにコーディングの次の段階に進むよう勧める。</a:t>
            </a:r>
          </a:p>
          <a:p>
            <a:pPr marL="0" algn="l" defTabSz="914400">
              <a:buNone/>
            </a:pPr>
            <a:endParaRPr lang="ja-JP" altLang="en-US" dirty="0">
              <a:ea typeface="Meiryo" panose="020B0604030504040204" pitchFamily="34" charset="-128"/>
            </a:endParaRPr>
          </a:p>
          <a:p>
            <a:pPr marL="0" algn="l" defTabSz="914400">
              <a:buNone/>
            </a:pPr>
            <a:r>
              <a:rPr lang="ja-JP" altLang="en-US" sz="1200" b="1" i="0" u="sng" baseline="0" dirty="0">
                <a:solidFill>
                  <a:schemeClr val="tx1"/>
                </a:solidFill>
                <a:latin typeface="Calibri"/>
                <a:ea typeface="Meiryo" panose="020B0604030504040204" pitchFamily="34" charset="-128"/>
              </a:rPr>
              <a:t>進行役の方へ</a:t>
            </a:r>
            <a:r>
              <a:rPr lang="en-US" altLang="ja-JP" sz="1200" b="1" i="0" u="sng" baseline="0" dirty="0">
                <a:solidFill>
                  <a:schemeClr val="tx1"/>
                </a:solidFill>
                <a:latin typeface="Calibri"/>
                <a:ea typeface="Meiryo" panose="020B0604030504040204" pitchFamily="34" charset="-128"/>
              </a:rPr>
              <a:t>:</a:t>
            </a:r>
          </a:p>
          <a:p>
            <a:pPr marL="0" algn="l" defTabSz="914400">
              <a:buNone/>
            </a:pPr>
            <a:r>
              <a:rPr lang="ja-JP" altLang="en-US" sz="1200" b="0" i="0" dirty="0">
                <a:solidFill>
                  <a:schemeClr val="tx1"/>
                </a:solidFill>
                <a:effectLst/>
                <a:latin typeface="Calibri"/>
                <a:ea typeface="Meiryo" panose="020B0604030504040204" pitchFamily="34" charset="-128"/>
              </a:rPr>
              <a:t>参加者は、</a:t>
            </a:r>
            <a:r>
              <a:rPr lang="en-US" altLang="ja-JP" sz="1200" b="0" i="0" dirty="0">
                <a:solidFill>
                  <a:schemeClr val="tx1"/>
                </a:solidFill>
                <a:effectLst/>
                <a:latin typeface="Calibri"/>
                <a:ea typeface="Meiryo" panose="020B0604030504040204" pitchFamily="34" charset="-128"/>
              </a:rPr>
              <a:t>Hour of Code</a:t>
            </a:r>
            <a:r>
              <a:rPr lang="en-US" altLang="ja-JP" sz="1200" b="0" i="0" baseline="30000" dirty="0">
                <a:solidFill>
                  <a:schemeClr val="tx1"/>
                </a:solidFill>
                <a:effectLst/>
                <a:latin typeface="Calibri"/>
                <a:ea typeface="Meiryo" panose="020B0604030504040204" pitchFamily="34" charset="-128"/>
              </a:rPr>
              <a:t>TM</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チュートリアルの開始後や、</a:t>
            </a:r>
            <a:r>
              <a:rPr lang="en-US" altLang="ja-JP" sz="1200" b="0" i="0" dirty="0">
                <a:solidFill>
                  <a:schemeClr val="tx1"/>
                </a:solidFill>
                <a:effectLst/>
                <a:latin typeface="Calibri"/>
                <a:ea typeface="Meiryo" panose="020B0604030504040204" pitchFamily="34" charset="-128"/>
              </a:rPr>
              <a:t>Hour of Code</a:t>
            </a:r>
            <a:r>
              <a:rPr lang="en-US" altLang="ja-JP" sz="1200" b="0" i="0" baseline="30000" dirty="0">
                <a:solidFill>
                  <a:schemeClr val="tx1"/>
                </a:solidFill>
                <a:effectLst/>
                <a:latin typeface="Calibri"/>
                <a:ea typeface="Meiryo" panose="020B0604030504040204" pitchFamily="34" charset="-128"/>
              </a:rPr>
              <a:t>TM</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イベントの後、</a:t>
            </a:r>
            <a:r>
              <a:rPr lang="en-US" altLang="ja-JP" sz="1200" b="0" i="0" dirty="0">
                <a:solidFill>
                  <a:schemeClr val="tx1"/>
                </a:solidFill>
                <a:effectLst/>
                <a:latin typeface="Calibri"/>
                <a:ea typeface="Meiryo" panose="020B0604030504040204" pitchFamily="34" charset="-128"/>
              </a:rPr>
              <a:t>code.org </a:t>
            </a:r>
            <a:r>
              <a:rPr lang="ja-JP" altLang="en-US" sz="1200" b="0" i="0" dirty="0">
                <a:solidFill>
                  <a:schemeClr val="tx1"/>
                </a:solidFill>
                <a:effectLst/>
                <a:latin typeface="Calibri"/>
                <a:ea typeface="Meiryo" panose="020B0604030504040204" pitchFamily="34" charset="-128"/>
              </a:rPr>
              <a:t>からいつでも </a:t>
            </a:r>
            <a:r>
              <a:rPr lang="en-US" altLang="ja-JP" sz="1200" b="1" i="0" dirty="0">
                <a:solidFill>
                  <a:schemeClr val="tx1"/>
                </a:solidFill>
                <a:effectLst/>
                <a:latin typeface="Calibri"/>
                <a:ea typeface="Meiryo" panose="020B0604030504040204" pitchFamily="34" charset="-128"/>
              </a:rPr>
              <a:t>Hour of Code</a:t>
            </a:r>
            <a:r>
              <a:rPr lang="en-US" altLang="ja-JP" sz="1200" b="1" i="0" baseline="30000" dirty="0">
                <a:solidFill>
                  <a:schemeClr val="tx1"/>
                </a:solidFill>
                <a:effectLst/>
                <a:latin typeface="Calibri"/>
                <a:ea typeface="Meiryo" panose="020B0604030504040204" pitchFamily="34" charset="-128"/>
              </a:rPr>
              <a:t>TM</a:t>
            </a:r>
            <a:r>
              <a:rPr lang="ja-JP" altLang="en-US" b="1" dirty="0">
                <a:ea typeface="Meiryo" panose="020B0604030504040204" pitchFamily="34" charset="-128"/>
              </a:rPr>
              <a:t> </a:t>
            </a:r>
            <a:r>
              <a:rPr lang="ja-JP" altLang="en-US" sz="1200" b="1" i="0" dirty="0">
                <a:solidFill>
                  <a:schemeClr val="tx1"/>
                </a:solidFill>
                <a:effectLst/>
                <a:latin typeface="Calibri"/>
                <a:ea typeface="Meiryo" panose="020B0604030504040204" pitchFamily="34" charset="-128"/>
              </a:rPr>
              <a:t>認定証</a:t>
            </a:r>
            <a:r>
              <a:rPr lang="ja-JP" altLang="en-US" sz="1200" b="0" i="0" dirty="0">
                <a:solidFill>
                  <a:schemeClr val="tx1"/>
                </a:solidFill>
                <a:effectLst/>
                <a:latin typeface="Calibri"/>
                <a:ea typeface="Meiryo" panose="020B0604030504040204" pitchFamily="34" charset="-128"/>
              </a:rPr>
              <a:t>にアクセスできます。</a:t>
            </a:r>
          </a:p>
          <a:p>
            <a:pPr marL="0" algn="l" defTabSz="914400">
              <a:buNone/>
            </a:pPr>
            <a:endParaRPr lang="ja-JP" altLang="en-US" dirty="0">
              <a:ea typeface="Meiryo" panose="020B0604030504040204" pitchFamily="34" charset="-128"/>
            </a:endParaRPr>
          </a:p>
          <a:p>
            <a:r>
              <a:rPr lang="ja-JP" altLang="en-US" sz="1200" kern="1200" dirty="0">
                <a:solidFill>
                  <a:schemeClr val="tx1"/>
                </a:solidFill>
                <a:effectLst/>
                <a:latin typeface="+mn-lt"/>
                <a:ea typeface="Meiryo" panose="020B0604030504040204" pitchFamily="34" charset="-128"/>
              </a:rPr>
              <a:t>受講者に適した追加のリソース スライドを選びます。</a:t>
            </a:r>
          </a:p>
          <a:p>
            <a:endParaRPr lang="ja-JP" altLang="en-US" sz="1200" b="1" u="none" kern="1200" dirty="0">
              <a:solidFill>
                <a:schemeClr val="tx1"/>
              </a:solidFill>
              <a:effectLst/>
              <a:latin typeface="+mn-lt"/>
              <a:ea typeface="Meiryo" panose="020B0604030504040204" pitchFamily="34" charset="-128"/>
              <a:cs typeface="+mn-cs"/>
            </a:endParaRPr>
          </a:p>
          <a:p>
            <a:r>
              <a:rPr lang="ja-JP" altLang="en-US" sz="1200" b="1" u="none" kern="1200" dirty="0">
                <a:solidFill>
                  <a:schemeClr val="tx1"/>
                </a:solidFill>
                <a:effectLst/>
                <a:latin typeface="+mn-lt"/>
                <a:ea typeface="Meiryo" panose="020B0604030504040204" pitchFamily="34" charset="-128"/>
              </a:rPr>
              <a:t>参加者は自分のコードを </a:t>
            </a:r>
            <a:r>
              <a:rPr lang="en-US" altLang="ja-JP" sz="1200" b="1" u="none" kern="1200" dirty="0">
                <a:solidFill>
                  <a:schemeClr val="tx1"/>
                </a:solidFill>
                <a:effectLst/>
                <a:latin typeface="+mn-lt"/>
                <a:ea typeface="Meiryo" panose="020B0604030504040204" pitchFamily="34" charset="-128"/>
              </a:rPr>
              <a:t>Minecraft: Education Edition </a:t>
            </a:r>
            <a:r>
              <a:rPr lang="ja-JP" altLang="en-US" sz="1200" b="1" u="none" kern="1200" dirty="0">
                <a:solidFill>
                  <a:schemeClr val="tx1"/>
                </a:solidFill>
                <a:effectLst/>
                <a:latin typeface="+mn-lt"/>
                <a:ea typeface="Meiryo" panose="020B0604030504040204" pitchFamily="34" charset="-128"/>
              </a:rPr>
              <a:t>や </a:t>
            </a:r>
            <a:r>
              <a:rPr lang="en-US" altLang="ja-JP" sz="1200" b="1" u="none" kern="1200" dirty="0">
                <a:solidFill>
                  <a:schemeClr val="tx1"/>
                </a:solidFill>
                <a:effectLst/>
                <a:latin typeface="+mn-lt"/>
                <a:ea typeface="Meiryo" panose="020B0604030504040204" pitchFamily="34" charset="-128"/>
              </a:rPr>
              <a:t>Windows 10 </a:t>
            </a:r>
            <a:r>
              <a:rPr lang="ja-JP" altLang="en-US" sz="1200" b="1" u="none" kern="1200" dirty="0">
                <a:solidFill>
                  <a:schemeClr val="tx1"/>
                </a:solidFill>
                <a:effectLst/>
                <a:latin typeface="+mn-lt"/>
                <a:ea typeface="Meiryo" panose="020B0604030504040204" pitchFamily="34" charset="-128"/>
              </a:rPr>
              <a:t>版の </a:t>
            </a:r>
            <a:r>
              <a:rPr lang="en-US" altLang="ja-JP" sz="1200" b="1" u="none" kern="1200" dirty="0">
                <a:solidFill>
                  <a:schemeClr val="tx1"/>
                </a:solidFill>
                <a:effectLst/>
                <a:latin typeface="+mn-lt"/>
                <a:ea typeface="Meiryo" panose="020B0604030504040204" pitchFamily="34" charset="-128"/>
              </a:rPr>
              <a:t>Minecraft (</a:t>
            </a:r>
            <a:r>
              <a:rPr lang="ja-JP" altLang="en-US" sz="1200" b="1" u="none" kern="1200" dirty="0">
                <a:solidFill>
                  <a:schemeClr val="tx1"/>
                </a:solidFill>
                <a:effectLst/>
                <a:latin typeface="+mn-lt"/>
                <a:ea typeface="Meiryo" panose="020B0604030504040204" pitchFamily="34" charset="-128"/>
              </a:rPr>
              <a:t>利用できる場合</a:t>
            </a:r>
            <a:r>
              <a:rPr lang="en-US" altLang="ja-JP" sz="1200" b="1" u="none" kern="1200" dirty="0">
                <a:solidFill>
                  <a:schemeClr val="tx1"/>
                </a:solidFill>
                <a:effectLst/>
                <a:latin typeface="+mn-lt"/>
                <a:ea typeface="Meiryo" panose="020B0604030504040204" pitchFamily="34" charset="-128"/>
              </a:rPr>
              <a:t>) </a:t>
            </a:r>
            <a:r>
              <a:rPr lang="ja-JP" altLang="en-US" sz="1200" b="1" u="none" kern="1200" dirty="0">
                <a:solidFill>
                  <a:schemeClr val="tx1"/>
                </a:solidFill>
                <a:effectLst/>
                <a:latin typeface="+mn-lt"/>
                <a:ea typeface="Meiryo" panose="020B0604030504040204" pitchFamily="34" charset="-128"/>
              </a:rPr>
              <a:t>にアップロードできます。</a:t>
            </a:r>
          </a:p>
          <a:p>
            <a:r>
              <a:rPr lang="ja-JP" altLang="en-US" sz="1200" b="0" u="none" kern="1200" dirty="0">
                <a:solidFill>
                  <a:schemeClr val="tx1"/>
                </a:solidFill>
                <a:effectLst/>
                <a:latin typeface="+mn-lt"/>
                <a:ea typeface="Meiryo" panose="020B0604030504040204" pitchFamily="34" charset="-128"/>
              </a:rPr>
              <a:t>参加者は </a:t>
            </a:r>
            <a:r>
              <a:rPr lang="en-US" altLang="ja-JP" sz="1200" b="0" u="none" kern="1200" dirty="0">
                <a:solidFill>
                  <a:schemeClr val="tx1"/>
                </a:solidFill>
                <a:effectLst/>
                <a:latin typeface="+mn-lt"/>
                <a:ea typeface="Meiryo" panose="020B0604030504040204" pitchFamily="34" charset="-128"/>
              </a:rPr>
              <a:t>Code Studio </a:t>
            </a:r>
            <a:r>
              <a:rPr lang="ja-JP" altLang="en-US" sz="1200" b="0" u="none" kern="1200" dirty="0">
                <a:solidFill>
                  <a:schemeClr val="tx1"/>
                </a:solidFill>
                <a:effectLst/>
                <a:latin typeface="+mn-lt"/>
                <a:ea typeface="Meiryo" panose="020B0604030504040204" pitchFamily="34" charset="-128"/>
              </a:rPr>
              <a:t>を使用してコードを実際のゲームにインポートし、自分のコードが動作している様子を見ることができます</a:t>
            </a:r>
            <a:r>
              <a:rPr lang="en-US" altLang="ja-JP" sz="1200" b="0" u="none" kern="1200" dirty="0">
                <a:solidFill>
                  <a:schemeClr val="tx1"/>
                </a:solidFill>
                <a:effectLst/>
                <a:latin typeface="+mn-lt"/>
                <a:ea typeface="Meiryo" panose="020B0604030504040204" pitchFamily="34" charset="-128"/>
              </a:rPr>
              <a:t>!</a:t>
            </a:r>
          </a:p>
          <a:p>
            <a:endParaRPr lang="ja-JP" altLang="en-US" sz="1200" b="0" u="none" kern="1200" dirty="0">
              <a:solidFill>
                <a:schemeClr val="tx1"/>
              </a:solidFill>
              <a:effectLst/>
              <a:latin typeface="+mn-lt"/>
              <a:ea typeface="Meiryo" panose="020B060403050404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kern="1200" dirty="0">
                <a:solidFill>
                  <a:schemeClr val="tx1"/>
                </a:solidFill>
                <a:effectLst/>
                <a:latin typeface="+mn-lt"/>
                <a:ea typeface="Meiryo" panose="020B0604030504040204" pitchFamily="34" charset="-128"/>
              </a:rPr>
              <a:t>Minecraft: Education Edition </a:t>
            </a:r>
            <a:r>
              <a:rPr lang="ja-JP" altLang="en-US" sz="1200" b="1" kern="1200" dirty="0">
                <a:solidFill>
                  <a:schemeClr val="tx1"/>
                </a:solidFill>
                <a:effectLst/>
                <a:latin typeface="+mn-lt"/>
                <a:ea typeface="Meiryo" panose="020B0604030504040204" pitchFamily="34" charset="-128"/>
              </a:rPr>
              <a:t>について学ぶ</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a:solidFill>
                  <a:schemeClr val="tx1"/>
                </a:solidFill>
                <a:effectLst/>
                <a:latin typeface="+mn-lt"/>
                <a:ea typeface="Meiryo" panose="020B0604030504040204" pitchFamily="34" charset="-128"/>
              </a:rPr>
              <a:t>Minecraft: Education Edition </a:t>
            </a:r>
            <a:r>
              <a:rPr lang="ja-JP" altLang="en-US" sz="1200" kern="1200" dirty="0">
                <a:solidFill>
                  <a:schemeClr val="tx1"/>
                </a:solidFill>
                <a:effectLst/>
                <a:latin typeface="+mn-lt"/>
                <a:ea typeface="Meiryo" panose="020B0604030504040204" pitchFamily="34" charset="-128"/>
              </a:rPr>
              <a:t>は学校用に構築され、教室管理ツール、授業の計画などが用意されています。詳細については、</a:t>
            </a:r>
            <a:r>
              <a:rPr lang="en-US" altLang="ja-JP" sz="1200" u="sng" kern="1200" dirty="0">
                <a:solidFill>
                  <a:schemeClr val="tx1"/>
                </a:solidFill>
                <a:effectLst/>
                <a:latin typeface="+mn-lt"/>
                <a:ea typeface="Meiryo" panose="020B0604030504040204" pitchFamily="34" charset="-128"/>
                <a:hlinkClick r:id="rId3"/>
              </a:rPr>
              <a:t>https://education.minecraft.net</a:t>
            </a:r>
            <a:r>
              <a:rPr lang="ja-JP" altLang="en-US" sz="1200" kern="1200" dirty="0">
                <a:solidFill>
                  <a:schemeClr val="tx1"/>
                </a:solidFill>
                <a:effectLst/>
                <a:latin typeface="+mn-lt"/>
                <a:ea typeface="Meiryo" panose="020B0604030504040204" pitchFamily="34" charset="-128"/>
              </a:rPr>
              <a:t> を参照してください。</a:t>
            </a:r>
            <a:endParaRPr lang="ja-JP" altLang="en-US" sz="1200" b="1" kern="1200" dirty="0">
              <a:solidFill>
                <a:schemeClr val="tx1"/>
              </a:solidFill>
              <a:effectLst/>
              <a:latin typeface="+mn-lt"/>
              <a:ea typeface="Meiryo" panose="020B060403050404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sz="1200" b="1" kern="1200" dirty="0">
              <a:solidFill>
                <a:schemeClr val="tx1"/>
              </a:solidFill>
              <a:effectLst/>
              <a:latin typeface="+mn-lt"/>
              <a:ea typeface="Meiryo" panose="020B060403050404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kern="1200" dirty="0">
                <a:solidFill>
                  <a:schemeClr val="tx1"/>
                </a:solidFill>
                <a:effectLst/>
                <a:latin typeface="+mn-lt"/>
                <a:ea typeface="Meiryo" panose="020B0604030504040204" pitchFamily="34" charset="-128"/>
              </a:rPr>
              <a:t>デジタル リテラシーからコンピューター サイエンス教育に至るまで、デジタル スキルをコミュニティに広める方法を模索します。</a:t>
            </a:r>
            <a:br>
              <a:rPr lang="ja-JP" altLang="en-US" dirty="0">
                <a:ea typeface="Meiryo" panose="020B0604030504040204" pitchFamily="34" charset="-128"/>
              </a:rPr>
            </a:br>
            <a:r>
              <a:rPr lang="en-US" altLang="ja-JP" sz="1200" kern="1200" dirty="0">
                <a:solidFill>
                  <a:schemeClr val="tx1"/>
                </a:solidFill>
                <a:effectLst/>
                <a:latin typeface="+mn-lt"/>
                <a:ea typeface="Meiryo" panose="020B0604030504040204" pitchFamily="34" charset="-128"/>
              </a:rPr>
              <a:t>https://Microsoft.com/digitalskills  </a:t>
            </a:r>
          </a:p>
          <a:p>
            <a:pPr marL="0" algn="l" defTabSz="914400">
              <a:buNone/>
            </a:pPr>
            <a:endParaRPr lang="ja-JP" altLang="en-US" dirty="0">
              <a:ea typeface="Meiryo" panose="020B0604030504040204" pitchFamily="34" charset="-128"/>
            </a:endParaRPr>
          </a:p>
          <a:p>
            <a:pPr marL="0" algn="l" defTabSz="914400">
              <a:buNone/>
            </a:pPr>
            <a:r>
              <a:rPr lang="en-US" altLang="ja-JP" sz="1200" b="1" kern="1200" dirty="0">
                <a:solidFill>
                  <a:schemeClr val="tx1"/>
                </a:solidFill>
                <a:effectLst/>
                <a:latin typeface="+mn-lt"/>
                <a:ea typeface="Meiryo" panose="020B0604030504040204" pitchFamily="34" charset="-128"/>
              </a:rPr>
              <a:t>Code.org (</a:t>
            </a:r>
            <a:r>
              <a:rPr lang="en-US" altLang="ja-JP" sz="1200" b="1" kern="1200" dirty="0">
                <a:solidFill>
                  <a:schemeClr val="tx1"/>
                </a:solidFill>
                <a:effectLst/>
                <a:latin typeface="+mn-lt"/>
                <a:ea typeface="Meiryo" panose="020B0604030504040204" pitchFamily="34" charset="-128"/>
                <a:hlinkClick r:id="rId4"/>
              </a:rPr>
              <a:t>https://code.org/educate</a:t>
            </a:r>
            <a:r>
              <a:rPr lang="en-US" altLang="ja-JP" sz="1200" b="1" kern="1200" dirty="0">
                <a:solidFill>
                  <a:schemeClr val="tx1"/>
                </a:solidFill>
                <a:effectLst/>
                <a:latin typeface="+mn-lt"/>
                <a:ea typeface="Meiryo" panose="020B0604030504040204" pitchFamily="34" charset="-128"/>
              </a:rPr>
              <a:t>)</a:t>
            </a:r>
            <a:r>
              <a:rPr lang="ja-JP" altLang="en-US" dirty="0">
                <a:ea typeface="Meiryo" panose="020B0604030504040204" pitchFamily="34" charset="-128"/>
              </a:rPr>
              <a:t> 指導者の方は、</a:t>
            </a:r>
            <a:r>
              <a:rPr lang="en-US" altLang="ja-JP" dirty="0">
                <a:ea typeface="Meiryo" panose="020B0604030504040204" pitchFamily="34" charset="-128"/>
              </a:rPr>
              <a:t>Code.org </a:t>
            </a:r>
            <a:r>
              <a:rPr lang="ja-JP" altLang="en-US" dirty="0">
                <a:ea typeface="Meiryo" panose="020B0604030504040204" pitchFamily="34" charset="-128"/>
              </a:rPr>
              <a:t>のツールを利用して、</a:t>
            </a:r>
            <a:r>
              <a:rPr lang="en-US" altLang="ja-JP" dirty="0">
                <a:ea typeface="Meiryo" panose="020B0604030504040204" pitchFamily="34" charset="-128"/>
              </a:rPr>
              <a:t>Hour of </a:t>
            </a:r>
            <a:r>
              <a:rPr lang="en-US" altLang="ja-JP" dirty="0" err="1">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dirty="0">
                <a:ea typeface="Meiryo" panose="020B0604030504040204" pitchFamily="34" charset="-128"/>
              </a:rPr>
              <a:t> </a:t>
            </a:r>
            <a:r>
              <a:rPr lang="ja-JP" altLang="en-US" dirty="0">
                <a:ea typeface="Meiryo" panose="020B0604030504040204" pitchFamily="34" charset="-128"/>
              </a:rPr>
              <a:t>の知識を深めてください。教室でコンピューター サイエンスの指導を開始するために経験は不要です。</a:t>
            </a:r>
            <a:r>
              <a:rPr lang="en-US" altLang="ja-JP" dirty="0">
                <a:ea typeface="Meiryo" panose="020B0604030504040204" pitchFamily="34" charset="-128"/>
              </a:rPr>
              <a:t>Code.org </a:t>
            </a:r>
            <a:r>
              <a:rPr lang="ja-JP" altLang="en-US" dirty="0">
                <a:ea typeface="Meiryo" panose="020B0604030504040204" pitchFamily="34" charset="-128"/>
              </a:rPr>
              <a:t>では、カリキュラム、授業の計画、高品質のプロ向けの学習プログラム、あらゆるレベルに適した無数の優れたツールなど、必要なすべてが無料で提供されます。</a:t>
            </a:r>
            <a:r>
              <a:rPr lang="en-US" altLang="ja-JP" sz="1200" kern="1200" dirty="0">
                <a:solidFill>
                  <a:schemeClr val="tx1"/>
                </a:solidFill>
                <a:effectLst/>
                <a:latin typeface="+mn-lt"/>
                <a:ea typeface="Meiryo" panose="020B0604030504040204" pitchFamily="34" charset="-128"/>
                <a:hlinkClick r:id="rId5"/>
              </a:rPr>
              <a:t>code.org/educate</a:t>
            </a:r>
            <a:r>
              <a:rPr lang="ja-JP" altLang="en-US" dirty="0">
                <a:ea typeface="Meiryo" panose="020B0604030504040204" pitchFamily="34" charset="-128"/>
              </a:rPr>
              <a:t> にアクセスしてレベルを選び、開始してください</a:t>
            </a:r>
            <a:r>
              <a:rPr lang="en-US" altLang="ja-JP" dirty="0">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r>
              <a:rPr lang="en-US" altLang="ja-JP" sz="1200" b="1" kern="1200" dirty="0">
                <a:solidFill>
                  <a:schemeClr val="tx1"/>
                </a:solidFill>
                <a:effectLst/>
                <a:latin typeface="+mn-lt"/>
                <a:ea typeface="Meiryo" panose="020B0604030504040204" pitchFamily="34" charset="-128"/>
              </a:rPr>
              <a:t>Code Studio (</a:t>
            </a:r>
            <a:r>
              <a:rPr lang="en-US" altLang="ja-JP" sz="1200" b="1" kern="1200" dirty="0">
                <a:solidFill>
                  <a:schemeClr val="tx1"/>
                </a:solidFill>
                <a:effectLst/>
                <a:latin typeface="+mn-lt"/>
                <a:ea typeface="Meiryo" panose="020B0604030504040204" pitchFamily="34" charset="-128"/>
                <a:hlinkClick r:id="rId6"/>
              </a:rPr>
              <a:t>https://studio.code.org</a:t>
            </a:r>
            <a:r>
              <a:rPr lang="en-US" altLang="ja-JP" sz="1200" b="1" kern="1200" dirty="0">
                <a:solidFill>
                  <a:schemeClr val="tx1"/>
                </a:solidFill>
                <a:effectLst/>
                <a:latin typeface="+mn-lt"/>
                <a:ea typeface="Meiryo" panose="020B0604030504040204" pitchFamily="34" charset="-128"/>
              </a:rPr>
              <a:t>)</a:t>
            </a:r>
            <a:r>
              <a:rPr lang="ja-JP" altLang="en-US" dirty="0">
                <a:ea typeface="Meiryo" panose="020B0604030504040204" pitchFamily="34" charset="-128"/>
              </a:rPr>
              <a:t> </a:t>
            </a:r>
            <a:r>
              <a:rPr lang="en-US" altLang="ja-JP" dirty="0">
                <a:ea typeface="Meiryo" panose="020B0604030504040204" pitchFamily="34" charset="-128"/>
              </a:rPr>
              <a:t>Hour of </a:t>
            </a:r>
            <a:r>
              <a:rPr lang="en-US" altLang="ja-JP" dirty="0" err="1">
                <a:ea typeface="Meiryo" panose="020B0604030504040204" pitchFamily="34" charset="-128"/>
              </a:rPr>
              <a:t>Code</a:t>
            </a:r>
            <a:r>
              <a:rPr lang="en-US" altLang="ja-JP" sz="1200" b="0" i="0" u="none" baseline="30000" dirty="0" err="1">
                <a:solidFill>
                  <a:schemeClr val="tx1"/>
                </a:solidFill>
                <a:latin typeface="+mn-lt"/>
                <a:ea typeface="Meiryo" panose="020B0604030504040204" pitchFamily="34" charset="-128"/>
              </a:rPr>
              <a:t>TM</a:t>
            </a:r>
            <a:r>
              <a:rPr lang="en-US" altLang="ja-JP" dirty="0">
                <a:ea typeface="Meiryo" panose="020B0604030504040204" pitchFamily="34" charset="-128"/>
              </a:rPr>
              <a:t> </a:t>
            </a:r>
            <a:r>
              <a:rPr lang="ja-JP" altLang="en-US" dirty="0">
                <a:ea typeface="Meiryo" panose="020B0604030504040204" pitchFamily="34" charset="-128"/>
              </a:rPr>
              <a:t>を楽しめましたか</a:t>
            </a:r>
            <a:r>
              <a:rPr lang="en-US" altLang="ja-JP" dirty="0">
                <a:ea typeface="Meiryo" panose="020B0604030504040204" pitchFamily="34" charset="-128"/>
              </a:rPr>
              <a:t>? </a:t>
            </a:r>
            <a:r>
              <a:rPr lang="ja-JP" altLang="en-US" dirty="0">
                <a:ea typeface="Meiryo" panose="020B0604030504040204" pitchFamily="34" charset="-128"/>
              </a:rPr>
              <a:t>コンピューター サイエンスの世界では、もっとたくさんのことを体験できます</a:t>
            </a:r>
            <a:r>
              <a:rPr lang="en-US" altLang="ja-JP" dirty="0">
                <a:ea typeface="Meiryo" panose="020B0604030504040204" pitchFamily="34" charset="-128"/>
              </a:rPr>
              <a:t>! Code Studio </a:t>
            </a:r>
            <a:r>
              <a:rPr lang="ja-JP" altLang="en-US" dirty="0">
                <a:ea typeface="Meiryo" panose="020B0604030504040204" pitchFamily="34" charset="-128"/>
              </a:rPr>
              <a:t>にはあらゆる年齢に適したパズル、ゲーム、コースが用意されています。自分のゲームやアプリを作成して、友達と共有する方法を学習しましょう。今すぐ </a:t>
            </a:r>
            <a:r>
              <a:rPr lang="en-US" altLang="ja-JP" sz="1200" kern="1200" dirty="0">
                <a:solidFill>
                  <a:schemeClr val="tx1"/>
                </a:solidFill>
                <a:effectLst/>
                <a:latin typeface="+mn-lt"/>
                <a:ea typeface="Meiryo" panose="020B0604030504040204" pitchFamily="34" charset="-128"/>
                <a:hlinkClick r:id="rId7"/>
              </a:rPr>
              <a:t>studio.code.org</a:t>
            </a:r>
            <a:r>
              <a:rPr lang="ja-JP" altLang="en-US" dirty="0">
                <a:ea typeface="Meiryo" panose="020B0604030504040204" pitchFamily="34" charset="-128"/>
              </a:rPr>
              <a:t> にアクセスして開始しましょう</a:t>
            </a:r>
            <a:r>
              <a:rPr lang="en-US" altLang="ja-JP" dirty="0">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19</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r>
              <a:rPr lang="ja-JP" altLang="en-US" sz="1200" b="1" u="sng" kern="1200" dirty="0">
                <a:solidFill>
                  <a:schemeClr val="tx1"/>
                </a:solidFill>
                <a:effectLst/>
                <a:latin typeface="+mn-lt"/>
                <a:ea typeface="Meiryo" panose="020B0604030504040204" pitchFamily="34" charset="-128"/>
              </a:rPr>
              <a:t>ようこそ</a:t>
            </a:r>
            <a:r>
              <a:rPr lang="ja-JP" altLang="en-US" sz="1200" b="1" kern="1200" dirty="0">
                <a:solidFill>
                  <a:schemeClr val="tx1"/>
                </a:solidFill>
                <a:effectLst/>
                <a:latin typeface="+mn-lt"/>
                <a:ea typeface="Meiryo" panose="020B0604030504040204" pitchFamily="34" charset="-128"/>
              </a:rPr>
              <a:t>。</a:t>
            </a:r>
            <a:endParaRPr lang="ja-JP" altLang="en-US" sz="1200" kern="1200" dirty="0">
              <a:solidFill>
                <a:schemeClr val="tx1"/>
              </a:solidFill>
              <a:effectLst/>
              <a:latin typeface="+mn-lt"/>
              <a:ea typeface="Meiryo" panose="020B0604030504040204" pitchFamily="34" charset="-128"/>
              <a:cs typeface="+mn-cs"/>
            </a:endParaRPr>
          </a:p>
          <a:p>
            <a:r>
              <a:rPr lang="ja-JP" altLang="en-US" sz="1200" kern="1200" dirty="0">
                <a:solidFill>
                  <a:schemeClr val="tx1"/>
                </a:solidFill>
                <a:effectLst/>
                <a:latin typeface="+mn-lt"/>
                <a:ea typeface="Meiryo" panose="020B0604030504040204" pitchFamily="34" charset="-128"/>
              </a:rPr>
              <a:t>教室で自己紹介しましょう。名前、職業、ハイテク産業に従事しているかどうか、</a:t>
            </a:r>
            <a:r>
              <a:rPr lang="en-US" altLang="ja-JP" sz="1200" kern="1200" dirty="0">
                <a:solidFill>
                  <a:schemeClr val="tx1"/>
                </a:solidFill>
                <a:effectLst/>
                <a:latin typeface="+mn-lt"/>
                <a:ea typeface="Meiryo" panose="020B0604030504040204" pitchFamily="34" charset="-128"/>
              </a:rPr>
              <a:t>Hour of Code</a:t>
            </a:r>
            <a:r>
              <a:rPr lang="en-US" altLang="ja-JP" sz="1200" baseline="30000" dirty="0">
                <a:solidFill>
                  <a:schemeClr val="bg1"/>
                </a:solidFill>
                <a:latin typeface="Segoe UI Light" panose="020B0502040204020203" pitchFamily="34" charset="0"/>
                <a:ea typeface="Meiryo" panose="020B0604030504040204" pitchFamily="34" charset="-128"/>
              </a:rPr>
              <a:t>TM</a:t>
            </a:r>
            <a:r>
              <a:rPr lang="ja-JP" altLang="en-US" dirty="0">
                <a:ea typeface="Meiryo" panose="020B0604030504040204" pitchFamily="34" charset="-128"/>
              </a:rPr>
              <a:t> </a:t>
            </a:r>
            <a:r>
              <a:rPr lang="ja-JP" altLang="en-US" sz="1200" kern="1200" dirty="0">
                <a:solidFill>
                  <a:schemeClr val="tx1"/>
                </a:solidFill>
                <a:effectLst/>
                <a:latin typeface="+mn-lt"/>
                <a:ea typeface="Meiryo" panose="020B0604030504040204" pitchFamily="34" charset="-128"/>
              </a:rPr>
              <a:t>を受講する理由などをお話しください。 </a:t>
            </a:r>
          </a:p>
          <a:p>
            <a:endParaRPr lang="ja-JP" altLang="en-US" sz="1200" kern="1200" dirty="0">
              <a:solidFill>
                <a:schemeClr val="tx1"/>
              </a:solidFill>
              <a:effectLst/>
              <a:latin typeface="+mn-lt"/>
              <a:ea typeface="Meiryo" panose="020B0604030504040204" pitchFamily="34" charset="-128"/>
              <a:cs typeface="+mn-cs"/>
            </a:endParaRPr>
          </a:p>
          <a:p>
            <a:r>
              <a:rPr lang="ja-JP" altLang="en-US" sz="1200" kern="1200" dirty="0">
                <a:solidFill>
                  <a:schemeClr val="tx1"/>
                </a:solidFill>
                <a:effectLst/>
                <a:latin typeface="+mn-lt"/>
                <a:ea typeface="Meiryo" panose="020B0604030504040204" pitchFamily="34" charset="-128"/>
              </a:rPr>
              <a:t>「はじめに、短いビデオをご覧ください。このビデオでは、ここ数年間でコーディングがどのように広まり、また皆さんのような若い素晴らしい才能を持つ方が、どのようにコーディングに取り組んできたのかをご覧いただきます。」</a:t>
            </a:r>
          </a:p>
          <a:p>
            <a:endParaRPr lang="ja-JP" altLang="en-US" sz="1200" kern="1200" dirty="0">
              <a:solidFill>
                <a:schemeClr val="tx1"/>
              </a:solidFill>
              <a:effectLst/>
              <a:latin typeface="+mn-lt"/>
              <a:ea typeface="Meiryo" panose="020B0604030504040204" pitchFamily="34" charset="-128"/>
              <a:cs typeface="+mn-cs"/>
            </a:endParaRPr>
          </a:p>
          <a:p>
            <a:r>
              <a:rPr lang="ja-JP" altLang="en-US" sz="1200" b="1" u="sng" kern="1200" dirty="0">
                <a:solidFill>
                  <a:schemeClr val="tx1"/>
                </a:solidFill>
                <a:effectLst/>
                <a:latin typeface="+mn-lt"/>
                <a:ea typeface="Meiryo" panose="020B0604030504040204" pitchFamily="34" charset="-128"/>
              </a:rPr>
              <a:t>進行役の方へ</a:t>
            </a:r>
            <a:r>
              <a:rPr lang="en-US" altLang="ja-JP" sz="1200" b="1" u="sng" kern="1200" dirty="0">
                <a:solidFill>
                  <a:schemeClr val="tx1"/>
                </a:solidFill>
                <a:effectLst/>
                <a:latin typeface="+mn-lt"/>
                <a:ea typeface="Meiryo" panose="020B0604030504040204" pitchFamily="34" charset="-128"/>
              </a:rPr>
              <a:t>:</a:t>
            </a:r>
          </a:p>
          <a:p>
            <a:r>
              <a:rPr lang="ja-JP" altLang="en-US" sz="1200" kern="1200" dirty="0">
                <a:solidFill>
                  <a:schemeClr val="tx1"/>
                </a:solidFill>
                <a:effectLst/>
                <a:latin typeface="+mn-lt"/>
                <a:ea typeface="Meiryo" panose="020B0604030504040204" pitchFamily="34" charset="-128"/>
              </a:rPr>
              <a:t>次のスライドに進むと、ビデオは自動的に再生されます。</a:t>
            </a:r>
            <a:endParaRPr lang="ja-JP" altLang="en-US" dirty="0">
              <a:ea typeface="Meiryo" panose="020B0604030504040204" pitchFamily="34" charset="-128"/>
            </a:endParaRPr>
          </a:p>
          <a:p>
            <a:pPr marL="0" algn="l" defTabSz="914400">
              <a:buNone/>
            </a:pPr>
            <a:endParaRPr lang="ja-JP" altLang="en-US" sz="1200" b="1" i="0" u="sng" dirty="0">
              <a:solidFill>
                <a:schemeClr val="tx1"/>
              </a:solidFill>
              <a:latin typeface="Calibri"/>
              <a:ea typeface="Meiryo" panose="020B0604030504040204" pitchFamily="34" charset="-128"/>
              <a:cs typeface="+mn-cs"/>
            </a:endParaRP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2</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 </a:t>
            </a:r>
          </a:p>
          <a:p>
            <a:pPr marL="0" algn="l" defTabSz="914400">
              <a:buNone/>
            </a:pP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r>
              <a:rPr lang="ja-JP" altLang="en-US" dirty="0">
                <a:ea typeface="Meiryo" panose="020B0604030504040204" pitchFamily="34" charset="-128"/>
              </a:rPr>
              <a:t> </a:t>
            </a:r>
          </a:p>
          <a:p>
            <a:pPr marL="0" algn="l" defTabSz="914400">
              <a:buNone/>
            </a:pPr>
            <a:endParaRPr lang="ja-JP" altLang="en-US" dirty="0">
              <a:ea typeface="Meiryo" panose="020B0604030504040204" pitchFamily="34" charset="-128"/>
            </a:endParaRPr>
          </a:p>
          <a:p>
            <a:r>
              <a:rPr lang="ja-JP" altLang="en-US" b="0" u="none" baseline="0" dirty="0">
                <a:ea typeface="Meiryo" panose="020B0604030504040204" pitchFamily="34" charset="-128"/>
              </a:rPr>
              <a:t>イベントを終了します</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b="0" i="0" dirty="0">
                <a:solidFill>
                  <a:schemeClr val="tx1"/>
                </a:solidFill>
                <a:effectLst/>
                <a:latin typeface="Calibri"/>
                <a:ea typeface="Meiryo" panose="020B0604030504040204" pitchFamily="34" charset="-128"/>
              </a:rPr>
              <a:t>この画像を差し替える場合は、以下の条件を満たす画像を使用してください。</a:t>
            </a:r>
            <a:r>
              <a:rPr lang="ja-JP" altLang="en-US" dirty="0">
                <a:ea typeface="Meiryo" panose="020B0604030504040204" pitchFamily="34" charset="-128"/>
              </a:rPr>
              <a:t> </a:t>
            </a:r>
          </a:p>
          <a:p>
            <a:pPr marL="630936" lvl="1" indent="-173736" algn="l" defTabSz="914400">
              <a:buClr>
                <a:schemeClr val="tx1"/>
              </a:buClr>
              <a:buFont typeface="Arial"/>
              <a:buChar char="•"/>
            </a:pPr>
            <a:r>
              <a:rPr lang="en-US" altLang="ja-JP" sz="1200" b="0" i="0" dirty="0">
                <a:solidFill>
                  <a:schemeClr val="tx1"/>
                </a:solidFill>
                <a:effectLst/>
                <a:latin typeface="Calibri"/>
                <a:ea typeface="Meiryo" panose="020B0604030504040204" pitchFamily="34" charset="-128"/>
              </a:rPr>
              <a:t>10 </a:t>
            </a:r>
            <a:r>
              <a:rPr lang="ja-JP" altLang="en-US" sz="1200" b="0" i="0" dirty="0">
                <a:solidFill>
                  <a:schemeClr val="tx1"/>
                </a:solidFill>
                <a:effectLst/>
                <a:latin typeface="Calibri"/>
                <a:ea typeface="Meiryo" panose="020B0604030504040204" pitchFamily="34" charset="-128"/>
              </a:rPr>
              <a:t>代の男女が写っている</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写っている人たちが楽しそうにしている</a:t>
            </a:r>
            <a:r>
              <a:rPr lang="ja-JP" altLang="en-US" dirty="0">
                <a:ea typeface="Meiryo" panose="020B0604030504040204" pitchFamily="34" charset="-128"/>
              </a:rPr>
              <a:t> </a:t>
            </a:r>
          </a:p>
          <a:p>
            <a:pPr marL="630936" lvl="1" indent="-173736" algn="l" defTabSz="914400">
              <a:buClr>
                <a:schemeClr val="tx1"/>
              </a:buClr>
              <a:buFont typeface="Arial"/>
              <a:buChar char="•"/>
            </a:pPr>
            <a:r>
              <a:rPr lang="ja-JP" altLang="en-US" sz="1200" b="0" i="0" dirty="0">
                <a:solidFill>
                  <a:schemeClr val="tx1"/>
                </a:solidFill>
                <a:effectLst/>
                <a:latin typeface="Calibri"/>
                <a:ea typeface="Meiryo" panose="020B0604030504040204" pitchFamily="34" charset="-128"/>
              </a:rPr>
              <a:t>個人だけではなく、グループが含まれる</a:t>
            </a:r>
            <a:r>
              <a:rPr lang="ja-JP" altLang="en-US" dirty="0">
                <a:ea typeface="Meiryo" panose="020B0604030504040204" pitchFamily="34" charset="-128"/>
              </a:rPr>
              <a:t> </a:t>
            </a:r>
          </a:p>
          <a:p>
            <a:pPr marL="630936" lvl="1" indent="-173736" algn="l" defTabSz="914400">
              <a:buClr>
                <a:schemeClr val="tx1"/>
              </a:buClr>
              <a:buFont typeface="Arial"/>
              <a:buChar char="•"/>
            </a:pPr>
            <a:endParaRPr lang="ja-JP" altLang="en-US" sz="1200" b="0" i="0" dirty="0">
              <a:solidFill>
                <a:schemeClr val="tx1"/>
              </a:solidFill>
              <a:latin typeface="Calibri"/>
              <a:ea typeface="Meiryo" panose="020B0604030504040204" pitchFamily="34" charset="-128"/>
              <a:cs typeface="+mn-cs"/>
            </a:endParaRPr>
          </a:p>
          <a:p>
            <a:r>
              <a:rPr lang="en-US" altLang="ja-JP" b="1" u="sng" dirty="0">
                <a:ea typeface="Meiryo" panose="020B0604030504040204" pitchFamily="34" charset="-128"/>
              </a:rPr>
              <a:t>Copyright 2017: </a:t>
            </a:r>
          </a:p>
          <a:p>
            <a:r>
              <a:rPr lang="ja-JP" altLang="en-US" sz="1200" kern="1200" dirty="0">
                <a:solidFill>
                  <a:schemeClr val="tx1"/>
                </a:solidFill>
                <a:effectLst/>
                <a:latin typeface="+mn-lt"/>
                <a:ea typeface="Meiryo" panose="020B0604030504040204" pitchFamily="34" charset="-128"/>
              </a:rPr>
              <a:t>このプレゼンテーションはライセンス取得済みであり、販売していません。事前にマイクロソフトから書面による承認を受けている場合を除き、商用目的でこのコンテンツの作成、複製、配布、派生物の作成、社外一般を対象とした表示、販売、使用、ことは禁じられています。 </a:t>
            </a:r>
          </a:p>
          <a:p>
            <a:r>
              <a:rPr lang="ja-JP" altLang="en-US" sz="1200" kern="1200" dirty="0">
                <a:solidFill>
                  <a:schemeClr val="tx1"/>
                </a:solidFill>
                <a:effectLst/>
                <a:latin typeface="+mn-lt"/>
                <a:ea typeface="Meiryo" panose="020B0604030504040204" pitchFamily="34" charset="-128"/>
              </a:rPr>
              <a:t> </a:t>
            </a:r>
          </a:p>
          <a:p>
            <a:r>
              <a:rPr lang="ja-JP" altLang="en-US" sz="1200" kern="1200" dirty="0">
                <a:solidFill>
                  <a:schemeClr val="tx1"/>
                </a:solidFill>
                <a:effectLst/>
                <a:latin typeface="+mn-lt"/>
                <a:ea typeface="Meiryo" panose="020B0604030504040204" pitchFamily="34" charset="-128"/>
              </a:rPr>
              <a:t>このプレゼンテーションは「そのままの状態」で提供されます。マイクロソフトは、 このプレゼンテーションに記載されている情報や表示 </a:t>
            </a:r>
            <a:r>
              <a:rPr lang="en-US" altLang="ja-JP" sz="1200" kern="1200" dirty="0">
                <a:solidFill>
                  <a:schemeClr val="tx1"/>
                </a:solidFill>
                <a:effectLst/>
                <a:latin typeface="+mn-lt"/>
                <a:ea typeface="Meiryo" panose="020B0604030504040204" pitchFamily="34" charset="-128"/>
              </a:rPr>
              <a:t>(URL </a:t>
            </a:r>
            <a:r>
              <a:rPr lang="ja-JP" altLang="en-US" sz="1200" kern="1200" dirty="0">
                <a:solidFill>
                  <a:schemeClr val="tx1"/>
                </a:solidFill>
                <a:effectLst/>
                <a:latin typeface="+mn-lt"/>
                <a:ea typeface="Meiryo" panose="020B0604030504040204" pitchFamily="34" charset="-128"/>
              </a:rPr>
              <a:t>等のインターネット </a:t>
            </a:r>
            <a:r>
              <a:rPr lang="en-US" altLang="ja-JP" sz="1200" kern="1200" dirty="0">
                <a:solidFill>
                  <a:schemeClr val="tx1"/>
                </a:solidFill>
                <a:effectLst/>
                <a:latin typeface="+mn-lt"/>
                <a:ea typeface="Meiryo" panose="020B0604030504040204" pitchFamily="34" charset="-128"/>
              </a:rPr>
              <a:t>Web </a:t>
            </a:r>
            <a:r>
              <a:rPr lang="ja-JP" altLang="en-US" sz="1200" kern="1200" dirty="0">
                <a:solidFill>
                  <a:schemeClr val="tx1"/>
                </a:solidFill>
                <a:effectLst/>
                <a:latin typeface="+mn-lt"/>
                <a:ea typeface="Meiryo" panose="020B0604030504040204" pitchFamily="34" charset="-128"/>
              </a:rPr>
              <a:t>サイトに関する情報を含む</a:t>
            </a:r>
            <a:r>
              <a:rPr lang="en-US" altLang="ja-JP" sz="1200" kern="1200" dirty="0">
                <a:solidFill>
                  <a:schemeClr val="tx1"/>
                </a:solidFill>
                <a:effectLst/>
                <a:latin typeface="+mn-lt"/>
                <a:ea typeface="Meiryo" panose="020B0604030504040204" pitchFamily="34" charset="-128"/>
              </a:rPr>
              <a:t>) </a:t>
            </a:r>
            <a:r>
              <a:rPr lang="ja-JP" altLang="en-US" sz="1200" kern="1200" dirty="0">
                <a:solidFill>
                  <a:schemeClr val="tx1"/>
                </a:solidFill>
                <a:effectLst/>
                <a:latin typeface="+mn-lt"/>
                <a:ea typeface="Meiryo" panose="020B0604030504040204" pitchFamily="34" charset="-128"/>
              </a:rPr>
              <a:t>は、将来予告なしに変更することがあります。 </a:t>
            </a:r>
          </a:p>
          <a:p>
            <a:r>
              <a:rPr lang="ja-JP" altLang="en-US" sz="1200" kern="1200" dirty="0">
                <a:solidFill>
                  <a:schemeClr val="tx1"/>
                </a:solidFill>
                <a:effectLst/>
                <a:latin typeface="+mn-lt"/>
                <a:ea typeface="Meiryo" panose="020B0604030504040204" pitchFamily="34" charset="-128"/>
              </a:rPr>
              <a:t> </a:t>
            </a:r>
          </a:p>
          <a:p>
            <a:r>
              <a:rPr lang="ja-JP" altLang="en-US" sz="1200" kern="1200" dirty="0">
                <a:solidFill>
                  <a:schemeClr val="tx1"/>
                </a:solidFill>
                <a:effectLst/>
                <a:latin typeface="+mn-lt"/>
                <a:ea typeface="Meiryo" panose="020B0604030504040204" pitchFamily="34" charset="-128"/>
              </a:rPr>
              <a:t>ここに示されている一部の例は、説明用の架空のものです。 </a:t>
            </a:r>
            <a:r>
              <a:rPr lang="en-US" altLang="ja-JP" sz="1200" kern="1200" dirty="0">
                <a:solidFill>
                  <a:schemeClr val="tx1"/>
                </a:solidFill>
                <a:effectLst/>
                <a:latin typeface="+mn-lt"/>
                <a:ea typeface="Meiryo" panose="020B0604030504040204" pitchFamily="34" charset="-128"/>
              </a:rPr>
              <a:t>.</a:t>
            </a:r>
            <a:r>
              <a:rPr lang="ja-JP" altLang="en-US" sz="1200" kern="1200" dirty="0">
                <a:solidFill>
                  <a:schemeClr val="tx1"/>
                </a:solidFill>
                <a:effectLst/>
                <a:latin typeface="+mn-lt"/>
                <a:ea typeface="Meiryo" panose="020B0604030504040204" pitchFamily="34" charset="-128"/>
              </a:rPr>
              <a:t>実在する名称とは一切関係ありません。 </a:t>
            </a:r>
          </a:p>
          <a:p>
            <a:r>
              <a:rPr lang="ja-JP" altLang="en-US" sz="1200" kern="1200" dirty="0">
                <a:solidFill>
                  <a:schemeClr val="tx1"/>
                </a:solidFill>
                <a:effectLst/>
                <a:latin typeface="+mn-lt"/>
                <a:ea typeface="Meiryo" panose="020B0604030504040204" pitchFamily="34" charset="-128"/>
              </a:rPr>
              <a:t> </a:t>
            </a:r>
          </a:p>
          <a:p>
            <a:r>
              <a:rPr lang="ja-JP" altLang="en-US" sz="1200" kern="1200" dirty="0">
                <a:solidFill>
                  <a:schemeClr val="tx1"/>
                </a:solidFill>
                <a:effectLst/>
                <a:latin typeface="+mn-lt"/>
                <a:ea typeface="Meiryo" panose="020B0604030504040204" pitchFamily="34" charset="-128"/>
              </a:rPr>
              <a:t>このプレゼンテーションを </a:t>
            </a:r>
            <a:r>
              <a:rPr lang="en-US" altLang="ja-JP" sz="1200" kern="1200" dirty="0">
                <a:solidFill>
                  <a:schemeClr val="tx1"/>
                </a:solidFill>
                <a:effectLst/>
                <a:latin typeface="+mn-lt"/>
                <a:ea typeface="Meiryo" panose="020B0604030504040204" pitchFamily="34" charset="-128"/>
              </a:rPr>
              <a:t>code.org </a:t>
            </a:r>
            <a:r>
              <a:rPr lang="ja-JP" altLang="en-US" sz="1200" kern="1200" dirty="0">
                <a:solidFill>
                  <a:schemeClr val="tx1"/>
                </a:solidFill>
                <a:effectLst/>
                <a:latin typeface="+mn-lt"/>
                <a:ea typeface="Meiryo" panose="020B0604030504040204" pitchFamily="34" charset="-128"/>
              </a:rPr>
              <a:t>や他のコーディング イベントの一部として、個人として、教室内および他の生徒と一緒に使用することはできます。 このプレゼンテーションでは、マイクロソフト製品の知的所有権に対する法的権利を付与することはありません。 </a:t>
            </a:r>
          </a:p>
          <a:p>
            <a:r>
              <a:rPr lang="ja-JP" altLang="en-US" sz="1200" kern="1200" dirty="0">
                <a:solidFill>
                  <a:schemeClr val="tx1"/>
                </a:solidFill>
                <a:effectLst/>
                <a:latin typeface="+mn-lt"/>
                <a:ea typeface="Meiryo" panose="020B0604030504040204" pitchFamily="34" charset="-128"/>
              </a:rPr>
              <a:t> </a:t>
            </a:r>
          </a:p>
          <a:p>
            <a:r>
              <a:rPr lang="ja-JP" altLang="en-US" sz="1200" kern="1200" dirty="0">
                <a:solidFill>
                  <a:schemeClr val="tx1"/>
                </a:solidFill>
                <a:effectLst/>
                <a:latin typeface="+mn-lt"/>
                <a:ea typeface="Meiryo" panose="020B0604030504040204" pitchFamily="34" charset="-128"/>
              </a:rPr>
              <a:t>に一覧表示されるマイクロソフトおよび商標は、</a:t>
            </a:r>
            <a:r>
              <a:rPr lang="en-US" altLang="ja-JP" sz="1200" kern="1200" dirty="0">
                <a:solidFill>
                  <a:schemeClr val="tx1"/>
                </a:solidFill>
                <a:effectLst/>
                <a:latin typeface="+mn-lt"/>
                <a:ea typeface="Meiryo" panose="020B0604030504040204" pitchFamily="34" charset="-128"/>
                <a:hlinkClick r:id="rId3"/>
              </a:rPr>
              <a:t>http://www.microsoft.com/en-us/legal/intellectualproperty/trademarks/en-us.aspx </a:t>
            </a:r>
            <a:r>
              <a:rPr lang="ja-JP" altLang="en-US" sz="1200" kern="1200" dirty="0">
                <a:solidFill>
                  <a:schemeClr val="tx1"/>
                </a:solidFill>
                <a:effectLst/>
                <a:latin typeface="+mn-lt"/>
                <a:ea typeface="Meiryo" panose="020B0604030504040204" pitchFamily="34" charset="-128"/>
              </a:rPr>
              <a:t>マイクロソフトおよびその関連会社の商標です。 その他のすべての商標は、それぞれの所有者の財産です。</a:t>
            </a:r>
          </a:p>
          <a:p>
            <a:endParaRPr lang="ja-JP" altLang="en-US" b="1" u="sng" dirty="0">
              <a:ea typeface="Meiryo" panose="020B0604030504040204" pitchFamily="34" charset="-128"/>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 Code.org, 2017. Code.org®</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a:t>
            </a: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CODE </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のロゴ、</a:t>
            </a: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Hour of Code® </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は </a:t>
            </a: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Code.org </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の商標です</a:t>
            </a:r>
            <a:endParaRPr kumimoji="0" lang="ja-JP" altLang="en-US" sz="1200" b="0" i="0" u="none" strike="noStrike" kern="1200" cap="none" spc="0" normalizeH="0" baseline="0" noProof="0" dirty="0">
              <a:ln>
                <a:noFill/>
              </a:ln>
              <a:solidFill>
                <a:prstClr val="white"/>
              </a:solidFill>
              <a:effectLst/>
              <a:uLnTx/>
              <a:uFillTx/>
              <a:latin typeface="Segoe UI Light" panose="020B0502040204020203" pitchFamily="34" charset="0"/>
              <a:ea typeface="Meiryo" panose="020B0604030504040204" pitchFamily="34" charset="-128"/>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1200" cap="none" spc="0" normalizeH="0" baseline="0" noProof="0" dirty="0">
              <a:ln>
                <a:noFill/>
              </a:ln>
              <a:solidFill>
                <a:prstClr val="white"/>
              </a:solidFill>
              <a:effectLst/>
              <a:uLnTx/>
              <a:uFillTx/>
              <a:latin typeface="Segoe UI Light" panose="020B0502040204020203" pitchFamily="34" charset="0"/>
              <a:ea typeface="Meiryo" panose="020B0604030504040204" pitchFamily="34" charset="-128"/>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Mojang © 2017. "Minecraft" </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は </a:t>
            </a: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Mojang AB </a:t>
            </a:r>
            <a:r>
              <a:rPr kumimoji="0" lang="ja-JP" altLang="en-US" sz="1200" b="0" i="0" u="none" strike="noStrike" kern="1200" cap="none" spc="0" normalizeH="0" baseline="0" noProof="0" dirty="0">
                <a:ln>
                  <a:noFill/>
                </a:ln>
                <a:solidFill>
                  <a:prstClr val="black"/>
                </a:solidFill>
                <a:effectLst/>
                <a:uLnTx/>
                <a:uFillTx/>
                <a:latin typeface="+mn-lt"/>
                <a:ea typeface="Meiryo" panose="020B0604030504040204" pitchFamily="34" charset="-128"/>
              </a:rPr>
              <a:t>の商標です</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1200" cap="none" spc="0" normalizeH="0" baseline="0" noProof="0" dirty="0">
              <a:ln>
                <a:noFill/>
              </a:ln>
              <a:solidFill>
                <a:prstClr val="white"/>
              </a:solidFill>
              <a:effectLst/>
              <a:uLnTx/>
              <a:uFillTx/>
              <a:latin typeface="Segoe UI Light" panose="020B0502040204020203" pitchFamily="34" charset="0"/>
              <a:ea typeface="Meiryo" panose="020B0604030504040204" pitchFamily="34" charset="-128"/>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black"/>
                </a:solidFill>
                <a:effectLst/>
                <a:uLnTx/>
                <a:uFillTx/>
                <a:latin typeface="+mn-lt"/>
                <a:ea typeface="Meiryo" panose="020B0604030504040204" pitchFamily="34" charset="-128"/>
              </a:rPr>
              <a:t>© 2017 Microsoft Corporation. All rights reserved.</a:t>
            </a:r>
          </a:p>
          <a:p>
            <a:pPr marL="630936" lvl="1" indent="-173736" algn="l" defTabSz="914400">
              <a:buClr>
                <a:schemeClr val="tx1"/>
              </a:buClr>
              <a:buFont typeface="Arial"/>
              <a:buChar char="•"/>
            </a:pPr>
            <a:endParaRPr lang="ja-JP" altLang="en-US" sz="1200" b="0" i="0" dirty="0">
              <a:solidFill>
                <a:schemeClr val="tx1"/>
              </a:solidFill>
              <a:latin typeface="Calibri"/>
              <a:ea typeface="Meiryo" panose="020B0604030504040204" pitchFamily="34" charset="-128"/>
              <a:cs typeface="+mn-cs"/>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20</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290476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baseline="0" dirty="0">
                <a:solidFill>
                  <a:schemeClr val="tx1"/>
                </a:solidFill>
                <a:latin typeface="Calibri"/>
                <a:ea typeface="Meiryo" panose="020B0604030504040204" pitchFamily="34" charset="-128"/>
              </a:rPr>
              <a:t>若者に </a:t>
            </a:r>
            <a:r>
              <a:rPr lang="en-US" altLang="ja-JP" sz="1200" b="0" i="0" u="none" baseline="0" dirty="0">
                <a:solidFill>
                  <a:schemeClr val="tx1"/>
                </a:solidFill>
                <a:latin typeface="Calibri"/>
                <a:ea typeface="Meiryo" panose="020B0604030504040204" pitchFamily="34" charset="-128"/>
              </a:rPr>
              <a:t>Hour of Code</a:t>
            </a:r>
            <a:r>
              <a:rPr lang="en-US" altLang="ja-JP" sz="1200" b="0" i="0" u="none" baseline="30000" dirty="0">
                <a:solidFill>
                  <a:schemeClr val="tx1"/>
                </a:solidFill>
                <a:latin typeface="Calibri"/>
                <a:ea typeface="Meiryo" panose="020B0604030504040204" pitchFamily="34" charset="-128"/>
              </a:rPr>
              <a:t>TM</a:t>
            </a:r>
            <a:r>
              <a:rPr lang="ja-JP" altLang="en-US" dirty="0">
                <a:ea typeface="Meiryo" panose="020B0604030504040204" pitchFamily="34" charset="-128"/>
              </a:rPr>
              <a:t> </a:t>
            </a:r>
            <a:r>
              <a:rPr lang="ja-JP" altLang="en-US" sz="1200" b="0" i="0" u="none" baseline="0" dirty="0">
                <a:solidFill>
                  <a:schemeClr val="tx1"/>
                </a:solidFill>
                <a:latin typeface="Calibri"/>
                <a:ea typeface="Meiryo" panose="020B0604030504040204" pitchFamily="34" charset="-128"/>
              </a:rPr>
              <a:t>チュートリアルを楽しんでもらうこと。</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このスライドの画像について</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b="0" i="0" dirty="0">
                <a:solidFill>
                  <a:schemeClr val="tx1"/>
                </a:solidFill>
                <a:latin typeface="Calibri"/>
                <a:ea typeface="Meiryo" panose="020B0604030504040204" pitchFamily="34" charset="-128"/>
              </a:rPr>
              <a:t>ビデオは自動的に再生されます。 </a:t>
            </a:r>
          </a:p>
          <a:p>
            <a:pPr marL="0" algn="l" defTabSz="914400">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dirty="0">
                <a:solidFill>
                  <a:schemeClr val="tx1"/>
                </a:solidFill>
                <a:effectLst/>
                <a:latin typeface="Calibri"/>
                <a:ea typeface="Meiryo" panose="020B0604030504040204" pitchFamily="34" charset="-128"/>
              </a:rPr>
              <a:t>言語または字幕を変更したい場合は、下記リンクのビデオ右下隅にある </a:t>
            </a:r>
            <a:r>
              <a:rPr lang="en-US" altLang="ja-JP" sz="1200" b="0" i="0" dirty="0">
                <a:solidFill>
                  <a:schemeClr val="tx1"/>
                </a:solidFill>
                <a:effectLst/>
                <a:latin typeface="Calibri"/>
                <a:ea typeface="Meiryo" panose="020B0604030504040204" pitchFamily="34" charset="-128"/>
              </a:rPr>
              <a:t>[</a:t>
            </a:r>
            <a:r>
              <a:rPr lang="ja-JP" altLang="en-US" sz="1200" b="0" i="0" dirty="0">
                <a:solidFill>
                  <a:schemeClr val="tx1"/>
                </a:solidFill>
                <a:effectLst/>
                <a:latin typeface="Calibri"/>
                <a:ea typeface="Meiryo" panose="020B0604030504040204" pitchFamily="34" charset="-128"/>
              </a:rPr>
              <a:t>設定</a:t>
            </a:r>
            <a:r>
              <a:rPr lang="en-US" altLang="ja-JP" sz="1200" b="0" i="0" dirty="0">
                <a:solidFill>
                  <a:schemeClr val="tx1"/>
                </a:solidFill>
                <a:effectLst/>
                <a:latin typeface="Calibri"/>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をクリックすると変更できます。</a:t>
            </a:r>
            <a:r>
              <a:rPr lang="ja-JP" altLang="en-US" dirty="0">
                <a:ea typeface="Meiryo" panose="020B0604030504040204" pitchFamily="34" charset="-128"/>
              </a:rPr>
              <a:t> </a:t>
            </a:r>
            <a:r>
              <a:rPr lang="ja-JP" altLang="en-US" sz="1200" b="0" i="0" dirty="0">
                <a:solidFill>
                  <a:schemeClr val="tx1"/>
                </a:solidFill>
                <a:effectLst/>
                <a:latin typeface="Calibri"/>
                <a:ea typeface="Meiryo" panose="020B0604030504040204" pitchFamily="34" charset="-128"/>
              </a:rPr>
              <a:t>必要に応じて、リンクを埋め込み直してください。</a:t>
            </a:r>
            <a:r>
              <a:rPr lang="ja-JP" altLang="en-US" dirty="0">
                <a:ea typeface="Meiryo" panose="020B0604030504040204" pitchFamily="34" charset="-128"/>
              </a:rPr>
              <a:t> </a:t>
            </a:r>
            <a:r>
              <a:rPr lang="en-US" altLang="ja-JP" sz="1200" b="0" i="0" dirty="0">
                <a:solidFill>
                  <a:schemeClr val="tx1"/>
                </a:solidFill>
                <a:effectLst/>
                <a:latin typeface="Calibri"/>
                <a:ea typeface="Meiryo" panose="020B0604030504040204" pitchFamily="34" charset="-128"/>
              </a:rPr>
              <a:t>https://www.youtube.com/watch?t=1&amp;v=2DxWIxec6yo</a:t>
            </a:r>
          </a:p>
          <a:p>
            <a:pPr marL="0" marR="0" indent="0" algn="l" defTabSz="914400">
              <a:lnSpc>
                <a:spcPct val="100000"/>
              </a:lnSpc>
              <a:spcBef>
                <a:spcPts val="0"/>
              </a:spcBef>
              <a:spcAft>
                <a:spcPts val="0"/>
              </a:spcAft>
              <a:buNone/>
            </a:pPr>
            <a:endParaRPr lang="ja-JP" altLang="en-US" sz="1200" b="0" i="0" dirty="0">
              <a:solidFill>
                <a:schemeClr val="tx1"/>
              </a:solidFill>
              <a:effectLst/>
              <a:latin typeface="Calibri"/>
              <a:ea typeface="Meiryo" panose="020B0604030504040204" pitchFamily="34" charset="-128"/>
              <a:cs typeface="+mn-cs"/>
            </a:endParaRPr>
          </a:p>
          <a:p>
            <a:r>
              <a:rPr lang="ja-JP" altLang="en-US" sz="1200" kern="1200" dirty="0">
                <a:solidFill>
                  <a:schemeClr val="tx1"/>
                </a:solidFill>
                <a:effectLst/>
                <a:latin typeface="+mn-lt"/>
                <a:ea typeface="Meiryo" panose="020B0604030504040204" pitchFamily="34" charset="-128"/>
              </a:rPr>
              <a:t>受講生向けの別のメッセージを探している場合は、</a:t>
            </a:r>
            <a:r>
              <a:rPr lang="en-US" altLang="ja-JP" sz="1200" kern="1200" dirty="0">
                <a:solidFill>
                  <a:schemeClr val="tx1"/>
                </a:solidFill>
                <a:effectLst/>
                <a:latin typeface="+mn-lt"/>
                <a:ea typeface="Meiryo" panose="020B0604030504040204" pitchFamily="34" charset="-128"/>
              </a:rPr>
              <a:t>code.org </a:t>
            </a:r>
            <a:r>
              <a:rPr lang="ja-JP" altLang="en-US" sz="1200" kern="1200" dirty="0">
                <a:solidFill>
                  <a:schemeClr val="tx1"/>
                </a:solidFill>
                <a:effectLst/>
                <a:latin typeface="+mn-lt"/>
                <a:ea typeface="Meiryo" panose="020B0604030504040204" pitchFamily="34" charset="-128"/>
              </a:rPr>
              <a:t>にアクセスすると字幕付きの追加のビデオをご利用いただけます。</a:t>
            </a: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3</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b="0" i="0" u="none" dirty="0">
                <a:solidFill>
                  <a:schemeClr val="tx1"/>
                </a:solidFill>
                <a:latin typeface="Calibri"/>
                <a:ea typeface="Meiryo" panose="020B0604030504040204" pitchFamily="34" charset="-128"/>
              </a:rPr>
              <a:t>「“コード”や“コーディング”という言葉から皆さんはどんなものを連想しますか</a:t>
            </a:r>
            <a:r>
              <a:rPr lang="en-US" altLang="ja-JP" sz="1200" b="0" i="0" u="none" dirty="0">
                <a:solidFill>
                  <a:schemeClr val="tx1"/>
                </a:solidFill>
                <a:latin typeface="Calibri"/>
                <a:ea typeface="Meiryo" panose="020B0604030504040204" pitchFamily="34" charset="-128"/>
              </a:rPr>
              <a:t>? </a:t>
            </a:r>
            <a:r>
              <a:rPr lang="ja-JP" altLang="en-US" sz="1200" b="0" i="0" u="none" dirty="0">
                <a:solidFill>
                  <a:schemeClr val="tx1"/>
                </a:solidFill>
                <a:latin typeface="Calibri"/>
                <a:ea typeface="Meiryo" panose="020B0604030504040204" pitchFamily="34" charset="-128"/>
              </a:rPr>
              <a:t>暗号などの秘密のコードでしょうか</a:t>
            </a:r>
            <a:r>
              <a:rPr lang="en-US" altLang="ja-JP" sz="1200" b="0" i="0" u="none" dirty="0">
                <a:solidFill>
                  <a:schemeClr val="tx1"/>
                </a:solidFill>
                <a:latin typeface="Calibri"/>
                <a:ea typeface="Meiryo" panose="020B0604030504040204" pitchFamily="34" charset="-128"/>
              </a:rPr>
              <a:t>? </a:t>
            </a:r>
            <a:r>
              <a:rPr lang="ja-JP" altLang="en-US" sz="1200" b="0" i="0" u="none" dirty="0">
                <a:solidFill>
                  <a:schemeClr val="tx1"/>
                </a:solidFill>
                <a:latin typeface="Calibri"/>
                <a:ea typeface="Meiryo" panose="020B0604030504040204" pitchFamily="34" charset="-128"/>
              </a:rPr>
              <a:t>どのような人がコードを扱っていると思いますか</a:t>
            </a:r>
            <a:r>
              <a:rPr lang="en-US" altLang="ja-JP" sz="1200" b="0" i="0" u="none" dirty="0">
                <a:solidFill>
                  <a:schemeClr val="tx1"/>
                </a:solidFill>
                <a:latin typeface="Calibri"/>
                <a:ea typeface="Meiryo" panose="020B0604030504040204" pitchFamily="34" charset="-128"/>
              </a:rPr>
              <a:t>? </a:t>
            </a:r>
            <a:r>
              <a:rPr lang="ja-JP" altLang="en-US" sz="1200" b="0" i="0" u="none" dirty="0">
                <a:solidFill>
                  <a:schemeClr val="tx1"/>
                </a:solidFill>
                <a:latin typeface="Calibri"/>
                <a:ea typeface="Meiryo" panose="020B0604030504040204" pitchFamily="34" charset="-128"/>
              </a:rPr>
              <a:t>想像力を働かせましょう。」</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r>
              <a:rPr lang="ja-JP" altLang="en-US" dirty="0">
                <a:ea typeface="Meiryo" panose="020B0604030504040204" pitchFamily="34" charset="-128"/>
              </a:rPr>
              <a:t> </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a:lnSpc>
                <a:spcPct val="100000"/>
              </a:lnSpc>
              <a:spcBef>
                <a:spcPts val="0"/>
              </a:spcBef>
              <a:spcAft>
                <a:spcPts val="0"/>
              </a:spcAft>
              <a:buNone/>
            </a:pPr>
            <a:r>
              <a:rPr lang="ja-JP" altLang="en-US" sz="1200" b="0" i="0" u="none" baseline="0" dirty="0">
                <a:solidFill>
                  <a:schemeClr val="tx1"/>
                </a:solidFill>
                <a:latin typeface="Calibri"/>
                <a:ea typeface="Meiryo" panose="020B0604030504040204" pitchFamily="34" charset="-128"/>
              </a:rPr>
              <a:t>このスライドは前座のようなものです。</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a:defRPr/>
            </a:pPr>
            <a:r>
              <a:rPr lang="ja-JP" altLang="en-US" kern="1200" dirty="0">
                <a:effectLst/>
                <a:latin typeface="+mn-lt"/>
                <a:ea typeface="Meiryo" panose="020B0604030504040204" pitchFamily="34" charset="-128"/>
              </a:rPr>
              <a:t>子どもは</a:t>
            </a:r>
            <a:r>
              <a:rPr lang="ja-JP" altLang="en-US" dirty="0">
                <a:ea typeface="Meiryo" panose="020B0604030504040204" pitchFamily="34" charset="-128"/>
              </a:rPr>
              <a:t>これらの質問</a:t>
            </a:r>
            <a:r>
              <a:rPr lang="ja-JP" altLang="en-US" kern="1200" dirty="0">
                <a:effectLst/>
                <a:latin typeface="+mn-lt"/>
                <a:ea typeface="Meiryo" panose="020B0604030504040204" pitchFamily="34" charset="-128"/>
              </a:rPr>
              <a:t>に答えない可能性がありますが、</a:t>
            </a:r>
            <a:r>
              <a:rPr lang="ja-JP" altLang="en-US" dirty="0">
                <a:ea typeface="Meiryo" panose="020B0604030504040204" pitchFamily="34" charset="-128"/>
              </a:rPr>
              <a:t>これらの</a:t>
            </a:r>
            <a:r>
              <a:rPr lang="ja-JP" altLang="en-US" kern="1200" baseline="0" dirty="0">
                <a:effectLst/>
                <a:latin typeface="+mn-lt"/>
                <a:ea typeface="Meiryo" panose="020B0604030504040204" pitchFamily="34" charset="-128"/>
              </a:rPr>
              <a:t>質問</a:t>
            </a:r>
            <a:r>
              <a:rPr lang="ja-JP" altLang="en-US" dirty="0">
                <a:ea typeface="Meiryo" panose="020B0604030504040204" pitchFamily="34" charset="-128"/>
              </a:rPr>
              <a:t>は</a:t>
            </a:r>
            <a:r>
              <a:rPr lang="ja-JP" altLang="en-US" b="0" u="none" baseline="0" dirty="0">
                <a:ea typeface="Meiryo" panose="020B0604030504040204" pitchFamily="34" charset="-128"/>
              </a:rPr>
              <a:t>教室内でのディスカッションを促し、若者たちがコーディングに関して持っている先入観を把握することを目的としています。</a:t>
            </a:r>
            <a:r>
              <a:rPr lang="ja-JP" altLang="en-US" kern="1200" dirty="0">
                <a:effectLst/>
                <a:latin typeface="+mn-lt"/>
                <a:ea typeface="Meiryo" panose="020B0604030504040204" pitchFamily="34" charset="-128"/>
              </a:rPr>
              <a:t>楽しい会話だと感じられるようにしましょう。答えがわからなくても大丈夫です。次のスライドでは、コーディングに関する誤解を解き、チュートリアルに進む前に参加者の見解を変えます。</a:t>
            </a:r>
            <a:r>
              <a:rPr lang="ja-JP" altLang="en-US" dirty="0">
                <a:ea typeface="Meiryo" panose="020B0604030504040204" pitchFamily="34" charset="-128"/>
              </a:rPr>
              <a:t> </a:t>
            </a:r>
            <a:endParaRPr lang="ja-JP" altLang="en-US" b="1" u="sng" dirty="0">
              <a:ea typeface="Meiryo" panose="020B0604030504040204" pitchFamily="34" charset="-128"/>
            </a:endParaRPr>
          </a:p>
          <a:p>
            <a:pPr marL="0" algn="l" defTabSz="914400">
              <a:buNone/>
            </a:pP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4</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「では、コーディングが実際にどういうものなのかお話ししていきましょう。」</a:t>
            </a:r>
          </a:p>
          <a:p>
            <a:pPr marL="0" algn="l" defTabSz="914400">
              <a:buNone/>
            </a:pPr>
            <a:endParaRPr lang="ja-JP" altLang="en-US" sz="1200" dirty="0">
              <a:solidFill>
                <a:schemeClr val="tx1"/>
              </a:solidFill>
              <a:latin typeface="+mn-lt"/>
              <a:ea typeface="Meiryo" panose="020B0604030504040204" pitchFamily="34" charset="-128"/>
              <a:cs typeface="+mn-cs"/>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スライド </a:t>
            </a:r>
            <a:r>
              <a:rPr lang="en-US" altLang="ja-JP" sz="1200" b="0" i="0" u="none" dirty="0">
                <a:solidFill>
                  <a:schemeClr val="tx1"/>
                </a:solidFill>
                <a:latin typeface="Calibri"/>
                <a:ea typeface="Meiryo" panose="020B0604030504040204" pitchFamily="34" charset="-128"/>
              </a:rPr>
              <a:t>5 </a:t>
            </a:r>
            <a:r>
              <a:rPr lang="ja-JP" altLang="en-US" sz="1200" b="0" i="0" u="none" dirty="0">
                <a:solidFill>
                  <a:schemeClr val="tx1"/>
                </a:solidFill>
                <a:latin typeface="Calibri"/>
                <a:ea typeface="Meiryo" panose="020B0604030504040204" pitchFamily="34" charset="-128"/>
              </a:rPr>
              <a:t>～ </a:t>
            </a:r>
            <a:r>
              <a:rPr lang="en-US" altLang="ja-JP" sz="1200" b="0" i="0" u="none" dirty="0">
                <a:solidFill>
                  <a:schemeClr val="tx1"/>
                </a:solidFill>
                <a:latin typeface="Calibri"/>
                <a:ea typeface="Meiryo" panose="020B0604030504040204" pitchFamily="34" charset="-128"/>
              </a:rPr>
              <a:t>7 </a:t>
            </a:r>
            <a:r>
              <a:rPr lang="ja-JP" altLang="en-US" sz="1200" b="0" i="0" u="none" dirty="0">
                <a:solidFill>
                  <a:schemeClr val="tx1"/>
                </a:solidFill>
                <a:latin typeface="Calibri"/>
                <a:ea typeface="Meiryo" panose="020B0604030504040204" pitchFamily="34" charset="-128"/>
              </a:rPr>
              <a:t>では、コーディングとは何かをわかりやすく説明します。</a:t>
            </a: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5</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r>
              <a:rPr lang="ja-JP" altLang="en-US" b="0" dirty="0">
                <a:ea typeface="Meiryo" panose="020B0604030504040204" pitchFamily="34" charset="-128"/>
              </a:rPr>
              <a:t>「コーディングは人間がテクノロジーに指示を出すために使う言語で、</a:t>
            </a:r>
            <a:r>
              <a:rPr lang="ja-JP" altLang="en-US" sz="1200" b="0" baseline="0" dirty="0">
                <a:latin typeface="Segoe Pro Light" charset="0"/>
                <a:ea typeface="Meiryo" panose="020B0604030504040204" pitchFamily="34" charset="-128"/>
              </a:rPr>
              <a:t>それによってテクノロジーが指示された内容を実行できます。これを使って、たくさんの素晴らしいものを作ることができます</a:t>
            </a:r>
            <a:r>
              <a:rPr lang="en-US" altLang="ja-JP" sz="1200" b="0" baseline="0" dirty="0">
                <a:latin typeface="Segoe Pro Light" charset="0"/>
                <a:ea typeface="Meiryo" panose="020B0604030504040204" pitchFamily="34" charset="-128"/>
              </a:rPr>
              <a:t>!</a:t>
            </a:r>
            <a:r>
              <a:rPr lang="ja-JP" altLang="en-US" sz="1200" b="0" baseline="0" dirty="0">
                <a:latin typeface="Segoe Pro Light" charset="0"/>
                <a:ea typeface="Meiryo" panose="020B0604030504040204" pitchFamily="34" charset="-128"/>
              </a:rPr>
              <a:t>」</a:t>
            </a:r>
            <a:endParaRPr lang="ja-JP" altLang="en-US" sz="1200" baseline="0" dirty="0">
              <a:latin typeface="Meiryo" panose="020B0604030504040204" pitchFamily="34" charset="-128"/>
              <a:ea typeface="Meiryo" panose="020B0604030504040204" pitchFamily="34" charset="-128"/>
              <a:cs typeface="Segoe Pro Light" charset="0"/>
            </a:endParaRPr>
          </a:p>
          <a:p>
            <a:pPr marL="0" algn="l" defTabSz="914400">
              <a:buNone/>
            </a:pPr>
            <a:endParaRPr lang="ja-JP" altLang="en-US" sz="1200" dirty="0">
              <a:latin typeface="Meiryo" panose="020B0604030504040204" pitchFamily="34" charset="-128"/>
              <a:ea typeface="Meiryo" panose="020B0604030504040204" pitchFamily="34" charset="-128"/>
              <a:cs typeface="Segoe Pro Light"/>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6</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algn="l" defTabSz="914400">
              <a:buNone/>
            </a:pPr>
            <a:r>
              <a:rPr lang="ja-JP" altLang="en-US" sz="1200" b="0" i="0" baseline="0" dirty="0">
                <a:solidFill>
                  <a:schemeClr val="tx1"/>
                </a:solidFill>
                <a:latin typeface="Calibri"/>
                <a:ea typeface="Meiryo" panose="020B0604030504040204" pitchFamily="34" charset="-128"/>
              </a:rPr>
              <a:t>「コンピューターとコミュニケーションを取るには、コンピューターが理解できる言語で命令を出さなければなりません。 その言語がコードです。」 </a:t>
            </a:r>
          </a:p>
          <a:p>
            <a:pPr marL="0" algn="l" defTabSz="914400">
              <a:buNone/>
            </a:pP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7</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0" u="none" dirty="0">
                <a:ea typeface="Meiryo" panose="020B0604030504040204" pitchFamily="34" charset="-128"/>
              </a:rPr>
              <a:t>「コーディングには何が必要だと思いますか</a:t>
            </a:r>
            <a:r>
              <a:rPr lang="en-US" altLang="ja-JP" b="0" u="none" dirty="0">
                <a:ea typeface="Meiryo" panose="020B0604030504040204" pitchFamily="34" charset="-128"/>
              </a:rPr>
              <a:t>? </a:t>
            </a:r>
            <a:r>
              <a:rPr lang="ja-JP" altLang="en-US" b="0" u="none" dirty="0">
                <a:ea typeface="Meiryo" panose="020B0604030504040204" pitchFamily="34" charset="-128"/>
              </a:rPr>
              <a:t>よくできました。わたしもそう思います</a:t>
            </a:r>
            <a:r>
              <a:rPr lang="en-US" altLang="ja-JP" b="0" u="none" dirty="0">
                <a:ea typeface="Meiryo" panose="020B0604030504040204" pitchFamily="34" charset="-128"/>
              </a:rPr>
              <a:t>!</a:t>
            </a:r>
            <a:r>
              <a:rPr lang="ja-JP" altLang="en-US" b="0" u="none" dirty="0">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1" i="0" u="sng" dirty="0">
                <a:solidFill>
                  <a:schemeClr val="tx1"/>
                </a:solidFill>
                <a:latin typeface="Calibri"/>
                <a:ea typeface="Meiryo" panose="020B0604030504040204" pitchFamily="34" charset="-128"/>
              </a:rPr>
              <a:t>スライドの目標</a:t>
            </a:r>
            <a:r>
              <a:rPr lang="en-US" altLang="ja-JP" sz="1200" b="1" i="0" u="sng" dirty="0">
                <a:solidFill>
                  <a:schemeClr val="tx1"/>
                </a:solidFill>
                <a:latin typeface="Calibri"/>
                <a:ea typeface="Meiryo" panose="020B0604030504040204" pitchFamily="34" charset="-128"/>
              </a:rPr>
              <a:t>:</a:t>
            </a:r>
          </a:p>
          <a:p>
            <a:pPr marL="0" algn="l" defTabSz="914400">
              <a:buNone/>
            </a:pPr>
            <a:endParaRPr lang="ja-JP" altLang="en-US" dirty="0">
              <a:ea typeface="Meiryo" panose="020B0604030504040204" pitchFamily="34" charset="-128"/>
            </a:endParaRPr>
          </a:p>
          <a:p>
            <a:pPr marL="0" algn="l" defTabSz="914400">
              <a:buNone/>
            </a:pPr>
            <a:r>
              <a:rPr lang="ja-JP" altLang="en-US" sz="1200" b="0" i="0" u="none" dirty="0">
                <a:solidFill>
                  <a:schemeClr val="tx1"/>
                </a:solidFill>
                <a:latin typeface="Calibri"/>
                <a:ea typeface="Meiryo" panose="020B0604030504040204" pitchFamily="34" charset="-128"/>
              </a:rPr>
              <a:t>スライド </a:t>
            </a:r>
            <a:r>
              <a:rPr lang="en-US" altLang="ja-JP" sz="1200" b="0" i="0" u="none" dirty="0">
                <a:solidFill>
                  <a:schemeClr val="tx1"/>
                </a:solidFill>
                <a:latin typeface="Calibri"/>
                <a:ea typeface="Meiryo" panose="020B0604030504040204" pitchFamily="34" charset="-128"/>
              </a:rPr>
              <a:t>9 </a:t>
            </a:r>
            <a:r>
              <a:rPr lang="ja-JP" altLang="en-US" sz="1200" b="0" i="0" u="none" dirty="0">
                <a:solidFill>
                  <a:schemeClr val="tx1"/>
                </a:solidFill>
                <a:latin typeface="Calibri"/>
                <a:ea typeface="Meiryo" panose="020B0604030504040204" pitchFamily="34" charset="-128"/>
              </a:rPr>
              <a:t>～</a:t>
            </a:r>
            <a:r>
              <a:rPr lang="en-US" altLang="ja-JP" sz="1200" b="0" i="0" u="none" dirty="0">
                <a:solidFill>
                  <a:schemeClr val="tx1"/>
                </a:solidFill>
                <a:latin typeface="Calibri"/>
                <a:ea typeface="Meiryo" panose="020B0604030504040204" pitchFamily="34" charset="-128"/>
              </a:rPr>
              <a:t>11 </a:t>
            </a:r>
            <a:r>
              <a:rPr lang="ja-JP" altLang="en-US" sz="1200" b="0" i="0" u="none" dirty="0">
                <a:solidFill>
                  <a:schemeClr val="tx1"/>
                </a:solidFill>
                <a:latin typeface="Calibri"/>
                <a:ea typeface="Meiryo" panose="020B0604030504040204" pitchFamily="34" charset="-128"/>
              </a:rPr>
              <a:t>では、コーディングがもたらす価値について説明します。</a:t>
            </a:r>
          </a:p>
          <a:p>
            <a:pPr marL="0" algn="l" defTabSz="914400">
              <a:buNone/>
            </a:pPr>
            <a:endParaRPr lang="ja-JP" altLang="en-US" dirty="0">
              <a:ea typeface="Meiryo" panose="020B0604030504040204"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b="1" u="sng" kern="1200" dirty="0">
                <a:solidFill>
                  <a:schemeClr val="tx1"/>
                </a:solidFill>
                <a:effectLst/>
                <a:latin typeface="+mn-lt"/>
                <a:ea typeface="Meiryo" panose="020B0604030504040204" pitchFamily="34" charset="-128"/>
              </a:rPr>
              <a:t>進行役の方へ</a:t>
            </a:r>
            <a:r>
              <a:rPr lang="en-US" altLang="ja-JP" sz="1200" b="1" u="sng" kern="1200" dirty="0">
                <a:solidFill>
                  <a:schemeClr val="tx1"/>
                </a:solidFill>
                <a:effectLst/>
                <a:latin typeface="+mn-lt"/>
                <a:ea typeface="Meiryo" panose="020B0604030504040204" pitchFamily="34" charset="-128"/>
              </a:rPr>
              <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kern="1200" dirty="0">
                <a:effectLst/>
                <a:latin typeface="+mn-lt"/>
                <a:ea typeface="Meiryo" panose="020B0604030504040204" pitchFamily="34" charset="-128"/>
              </a:rPr>
              <a:t>この年齢層の子どもは、他の子どもと一緒に作業を行い、クリエイティブなスキルを向上させ、新しいことを学習することについて不安を持っています。コーディングとはすべてのピースを組み合わせることであると強調することが重要です。</a:t>
            </a:r>
            <a:endParaRPr lang="ja-JP" altLang="en-US" b="0" u="none" dirty="0">
              <a:ea typeface="Meiryo" panose="020B0604030504040204" pitchFamily="34" charset="-128"/>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8</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a:lnSpc>
                <a:spcPct val="100000"/>
              </a:lnSpc>
              <a:spcBef>
                <a:spcPts val="0"/>
              </a:spcBef>
              <a:spcAft>
                <a:spcPts val="0"/>
              </a:spcAft>
              <a:buNone/>
            </a:pPr>
            <a:r>
              <a:rPr lang="ja-JP" altLang="en-US" sz="1200" b="1" i="0" u="sng" dirty="0">
                <a:solidFill>
                  <a:schemeClr val="tx1"/>
                </a:solidFill>
                <a:latin typeface="Calibri"/>
                <a:ea typeface="Meiryo" panose="020B0604030504040204" pitchFamily="34" charset="-128"/>
              </a:rPr>
              <a:t>スクリプトの例</a:t>
            </a:r>
            <a:r>
              <a:rPr lang="en-US" altLang="ja-JP" sz="1200" b="1" i="0" u="sng" dirty="0">
                <a:solidFill>
                  <a:schemeClr val="tx1"/>
                </a:solidFill>
                <a:latin typeface="Calibri"/>
                <a:ea typeface="Meiryo" panose="020B0604030504040204" pitchFamily="34" charset="-128"/>
              </a:rPr>
              <a:t>:</a:t>
            </a:r>
          </a:p>
          <a:p>
            <a:pPr marL="0" marR="0" indent="0" algn="l" defTabSz="914400">
              <a:lnSpc>
                <a:spcPct val="100000"/>
              </a:lnSpc>
              <a:spcBef>
                <a:spcPts val="0"/>
              </a:spcBef>
              <a:spcAft>
                <a:spcPts val="0"/>
              </a:spcAft>
              <a:buNone/>
            </a:pPr>
            <a:endParaRPr lang="ja-JP" altLang="en-US" dirty="0">
              <a:ea typeface="Meiryo" panose="020B0604030504040204" pitchFamily="34" charset="-128"/>
            </a:endParaRPr>
          </a:p>
          <a:p>
            <a:pPr marL="0" algn="l" defTabSz="914400">
              <a:buNone/>
            </a:pPr>
            <a:r>
              <a:rPr lang="ja-JP" altLang="en-US" sz="1200" b="0" i="0" baseline="0" dirty="0">
                <a:solidFill>
                  <a:schemeClr val="tx1"/>
                </a:solidFill>
                <a:latin typeface="Calibri"/>
                <a:ea typeface="Meiryo" panose="020B0604030504040204" pitchFamily="34" charset="-128"/>
              </a:rPr>
              <a:t>「コーディングは問題解決のためのものです。 </a:t>
            </a:r>
            <a:r>
              <a:rPr lang="ja-JP" altLang="en-US" sz="1200" b="0" i="0" dirty="0">
                <a:solidFill>
                  <a:schemeClr val="tx1"/>
                </a:solidFill>
                <a:latin typeface="Calibri"/>
                <a:ea typeface="Meiryo" panose="020B0604030504040204" pitchFamily="34" charset="-128"/>
              </a:rPr>
              <a:t>コードを使えば、私たちの生活を便利にする新しい物を作り出すことができます。</a:t>
            </a:r>
            <a:r>
              <a:rPr lang="ja-JP" altLang="en-US" sz="1200" b="0" i="0" baseline="0" dirty="0">
                <a:solidFill>
                  <a:schemeClr val="tx1"/>
                </a:solidFill>
                <a:effectLst/>
                <a:latin typeface="Calibri"/>
                <a:ea typeface="Meiryo" panose="020B0604030504040204" pitchFamily="34" charset="-128"/>
              </a:rPr>
              <a:t>たとえば、近くにいない人と話したいとき、相手にメールを送ることができます。</a:t>
            </a:r>
            <a:r>
              <a:rPr lang="ja-JP" altLang="en-US" dirty="0">
                <a:ea typeface="Meiryo" panose="020B0604030504040204" pitchFamily="34" charset="-128"/>
              </a:rPr>
              <a:t> </a:t>
            </a:r>
            <a:r>
              <a:rPr lang="ja-JP" altLang="en-US" sz="1200" b="0" i="0" baseline="0" dirty="0">
                <a:solidFill>
                  <a:schemeClr val="tx1"/>
                </a:solidFill>
                <a:effectLst/>
                <a:latin typeface="Calibri"/>
                <a:ea typeface="Meiryo" panose="020B0604030504040204" pitchFamily="34" charset="-128"/>
              </a:rPr>
              <a:t>これは、技術を使った問題解決の例です。」</a:t>
            </a:r>
          </a:p>
          <a:p>
            <a:pPr marL="0" algn="l" defTabSz="914400">
              <a:buNone/>
            </a:pPr>
            <a:endParaRPr lang="ja-JP" altLang="en-US" dirty="0">
              <a:ea typeface="Meiryo" panose="020B0604030504040204" pitchFamily="34" charset="-128"/>
            </a:endParaRPr>
          </a:p>
          <a:p>
            <a:pPr marL="0" algn="l" defTabSz="914400">
              <a:buNone/>
            </a:pPr>
            <a:endParaRPr lang="ja-JP" altLang="en-US" dirty="0">
              <a:ea typeface="Meiryo" panose="020B0604030504040204" pitchFamily="34" charset="-128"/>
            </a:endParaRPr>
          </a:p>
        </p:txBody>
      </p:sp>
      <p:sp>
        <p:nvSpPr>
          <p:cNvPr id="4" name="Slide Number Placeholder 3"/>
          <p:cNvSpPr>
            <a:spLocks noGrp="1"/>
          </p:cNvSpPr>
          <p:nvPr>
            <p:ph type="sldNum" sz="quarter" idx="10"/>
          </p:nvPr>
        </p:nvSpPr>
        <p:spPr/>
        <p:txBody>
          <a:bodyPr/>
          <a:lstStyle/>
          <a:p>
            <a:pPr algn="r" defTabSz="713232">
              <a:buNone/>
            </a:pPr>
            <a:fld id="{88F0EC2C-E6BA-F248-9EDA-113245C923E1}" type="slidenum">
              <a:rPr lang="en-US" altLang="ja-JP" sz="1200" b="0" i="0" smtClean="0">
                <a:latin typeface="Calibri"/>
                <a:ea typeface="Meiryo" panose="020B0604030504040204" pitchFamily="34" charset="-128"/>
                <a:cs typeface="+mn-cs"/>
              </a:rPr>
              <a:t>9</a:t>
            </a:fld>
            <a:endParaRPr lang="ja-JP" altLang="en-US" sz="1200" b="0" i="0" dirty="0">
              <a:latin typeface="Calibri"/>
              <a:ea typeface="Meiryo" panose="020B0604030504040204" pitchFamily="34" charset="-128"/>
              <a:cs typeface="+mn-cs"/>
            </a:endParaRPr>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378809253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t>10/31/2017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t>10/31/2017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10/31/2017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10/31/2017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ltLang="ja-JP"/>
              <a:t>Click to edit Master title style</a:t>
            </a:r>
            <a:endParaRPr lang="ja-JP" alt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ltLang="ja-JP"/>
              <a:t>Click to edit Master text styles</a:t>
            </a:r>
          </a:p>
          <a:p>
            <a:pPr lvl="1"/>
            <a:r>
              <a:rPr lang="en-US" altLang="ja-JP"/>
              <a:t>Second level</a:t>
            </a:r>
            <a:endParaRPr lang="ja-JP" altLang="en-US" dirty="0"/>
          </a:p>
          <a:p>
            <a:pPr lvl="2"/>
            <a:r>
              <a:rPr lang="en-US" altLang="ja-JP"/>
              <a:t>Third level</a:t>
            </a:r>
            <a:endParaRPr lang="ja-JP" altLang="en-US" dirty="0"/>
          </a:p>
          <a:p>
            <a:pPr lvl="3"/>
            <a:r>
              <a:rPr lang="en-US" altLang="ja-JP"/>
              <a:t>Fourth level</a:t>
            </a:r>
            <a:endParaRPr lang="ja-JP" altLang="en-US" dirty="0"/>
          </a:p>
          <a:p>
            <a:pPr lvl="4"/>
            <a:r>
              <a:rPr lang="en-US" altLang="ja-JP"/>
              <a:t>Fifth level</a:t>
            </a:r>
            <a:endParaRPr lang="ja-JP" alt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ea typeface="Meiryo" panose="020B0604030504040204" pitchFamily="34" charset="-128"/>
              </a:defRPr>
            </a:lvl1pPr>
          </a:lstStyle>
          <a:p>
            <a:fld id="{67E46FF7-969A-CE48-B675-E97143700550}" type="datetime1">
              <a:rPr lang="en-US" altLang="ja-JP" smtClean="0"/>
              <a:pPr/>
              <a:t>10/31/2017</a:t>
            </a:fld>
            <a:endParaRPr lang="ja-JP" alt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ea typeface="Meiryo" panose="020B0604030504040204" pitchFamily="34" charset="-128"/>
              </a:defRPr>
            </a:lvl1pPr>
          </a:lstStyle>
          <a:p>
            <a:endParaRPr lang="ja-JP" alt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ea typeface="Meiryo" panose="020B0604030504040204" pitchFamily="34" charset="-128"/>
              </a:defRPr>
            </a:lvl1pPr>
          </a:lstStyle>
          <a:p>
            <a:fld id="{697781E3-FF4B-EC42-A17F-8D66E4334D12}" type="slidenum">
              <a:rPr lang="en-US" altLang="ja-JP" smtClean="0"/>
              <a:pPr/>
              <a:t>‹#›</a:t>
            </a:fld>
            <a:endParaRPr lang="ja-JP" altLang="en-US" dirty="0"/>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eiryo" panose="020B0604030504040204"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eiryo" panose="020B0604030504040204"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eiryo" panose="020B0604030504040204"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eiryo" panose="020B0604030504040204"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eiryo" panose="020B0604030504040204"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eiryo" panose="020B0604030504040204"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1.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2.pn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6.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stretch>
            <a:fillRect/>
          </a:stretch>
        </p:blipFill>
        <p:spPr>
          <a:xfrm>
            <a:off x="0" y="-2398"/>
            <a:ext cx="9144000" cy="571979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5" name="Picture 14" descr="Microsoft" title="Microsof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7" name="Title 6" hidden="1"/>
          <p:cNvSpPr>
            <a:spLocks noGrp="1"/>
          </p:cNvSpPr>
          <p:nvPr>
            <p:ph type="ctrTitle"/>
          </p:nvPr>
        </p:nvSpPr>
        <p:spPr/>
        <p:txBody>
          <a:bodyPr/>
          <a:lstStyle/>
          <a:p>
            <a:r>
              <a:rPr lang="en-US" altLang="ja-JP" dirty="0"/>
              <a:t>Hour of </a:t>
            </a:r>
            <a:r>
              <a:rPr lang="en-US" altLang="ja-JP" dirty="0" err="1"/>
              <a:t>CodeTM</a:t>
            </a:r>
            <a:r>
              <a:rPr lang="en-US" altLang="ja-JP" dirty="0"/>
              <a:t> </a:t>
            </a:r>
            <a:r>
              <a:rPr lang="ja-JP" altLang="en-US" dirty="0"/>
              <a:t>へようこそ</a:t>
            </a:r>
          </a:p>
        </p:txBody>
      </p:sp>
      <p:sp>
        <p:nvSpPr>
          <p:cNvPr id="9" name="Subtitle 8" hidden="1"/>
          <p:cNvSpPr>
            <a:spLocks noGrp="1"/>
          </p:cNvSpPr>
          <p:nvPr>
            <p:ph type="subTitle" idx="1"/>
          </p:nvPr>
        </p:nvSpPr>
        <p:spPr/>
        <p:txBody>
          <a:bodyPr/>
          <a:lstStyle/>
          <a:p>
            <a:endParaRPr lang="ja-JP" altLang="en-US"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1</a:t>
            </a:fld>
            <a:endParaRPr lang="ja-JP" altLang="en-US" dirty="0"/>
          </a:p>
        </p:txBody>
      </p:sp>
      <p:sp>
        <p:nvSpPr>
          <p:cNvPr id="8" name="Rectangle 7"/>
          <p:cNvSpPr/>
          <p:nvPr/>
        </p:nvSpPr>
        <p:spPr>
          <a:xfrm>
            <a:off x="329184" y="3922776"/>
            <a:ext cx="4027944" cy="1200329"/>
          </a:xfrm>
          <a:prstGeom prst="rect">
            <a:avLst/>
          </a:prstGeom>
        </p:spPr>
        <p:txBody>
          <a:bodyPr wrap="square">
            <a:spAutoFit/>
          </a:bodyPr>
          <a:lstStyle/>
          <a:p>
            <a:pPr defTabSz="713232"/>
            <a:r>
              <a:rPr lang="en-US" altLang="ja-JP" sz="3600" b="0" i="0" dirty="0">
                <a:solidFill>
                  <a:schemeClr val="bg1"/>
                </a:solidFill>
                <a:latin typeface="Segoe UI Light" panose="020B0502040204020203" pitchFamily="34" charset="0"/>
                <a:ea typeface="Meiryo" panose="020B0604030504040204" pitchFamily="34" charset="-128"/>
              </a:rPr>
              <a:t>Hour of </a:t>
            </a:r>
            <a:r>
              <a:rPr lang="en-US" altLang="ja-JP" sz="3600" b="0" i="0" dirty="0" err="1">
                <a:solidFill>
                  <a:schemeClr val="bg1"/>
                </a:solidFill>
                <a:latin typeface="Segoe UI Light" panose="020B0502040204020203" pitchFamily="34" charset="0"/>
                <a:ea typeface="Meiryo" panose="020B0604030504040204" pitchFamily="34" charset="-128"/>
              </a:rPr>
              <a:t>Code</a:t>
            </a:r>
            <a:r>
              <a:rPr lang="en-US" altLang="ja-JP" sz="3600" b="0" i="0" baseline="30000" dirty="0" err="1">
                <a:solidFill>
                  <a:schemeClr val="bg1"/>
                </a:solidFill>
                <a:latin typeface="Segoe UI Light" panose="020B0502040204020203" pitchFamily="34" charset="0"/>
                <a:ea typeface="Meiryo" panose="020B0604030504040204" pitchFamily="34" charset="-128"/>
              </a:rPr>
              <a:t>TM</a:t>
            </a:r>
            <a:r>
              <a:rPr lang="ja-JP" altLang="en-US" sz="3600" b="0" i="0" dirty="0">
                <a:solidFill>
                  <a:schemeClr val="bg1"/>
                </a:solidFill>
                <a:latin typeface="Segoe UI Light" panose="020B0502040204020203" pitchFamily="34" charset="0"/>
                <a:ea typeface="Meiryo" panose="020B0604030504040204" pitchFamily="34" charset="-128"/>
              </a:rPr>
              <a:t> </a:t>
            </a:r>
            <a:br>
              <a:rPr lang="en-US" altLang="ja-JP" sz="3600" b="0" i="0" dirty="0">
                <a:solidFill>
                  <a:schemeClr val="bg1"/>
                </a:solidFill>
                <a:latin typeface="Segoe UI Light" panose="020B0502040204020203" pitchFamily="34" charset="0"/>
                <a:ea typeface="Meiryo" panose="020B0604030504040204" pitchFamily="34" charset="-128"/>
              </a:rPr>
            </a:br>
            <a:r>
              <a:rPr lang="ja-JP" altLang="en-US" sz="3600" b="0" i="0" dirty="0">
                <a:solidFill>
                  <a:schemeClr val="bg1"/>
                </a:solidFill>
                <a:latin typeface="Segoe UI Light" panose="020B0502040204020203" pitchFamily="34" charset="0"/>
                <a:ea typeface="Meiryo" panose="020B0604030504040204" pitchFamily="34" charset="-128"/>
              </a:rPr>
              <a:t>へ</a:t>
            </a:r>
            <a:r>
              <a:rPr lang="ja-JP" altLang="en-US" sz="3600" dirty="0">
                <a:solidFill>
                  <a:schemeClr val="bg1"/>
                </a:solidFill>
                <a:latin typeface="Segoe UI Light" panose="020B0502040204020203" pitchFamily="34" charset="0"/>
                <a:ea typeface="Meiryo" panose="020B0604030504040204" pitchFamily="34" charset="-128"/>
              </a:rPr>
              <a:t>ようこそ</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Tree>
    <p:custDataLst>
      <p:tags r:id="rId1"/>
    </p:custDataLst>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想像力を使う</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5" name="Title 4" hidden="1"/>
          <p:cNvSpPr>
            <a:spLocks noGrp="1"/>
          </p:cNvSpPr>
          <p:nvPr>
            <p:ph type="ctrTitle"/>
          </p:nvPr>
        </p:nvSpPr>
        <p:spPr/>
        <p:txBody>
          <a:bodyPr/>
          <a:lstStyle/>
          <a:p>
            <a:r>
              <a:rPr lang="ja-JP" altLang="en-US" dirty="0"/>
              <a:t>創造性を</a:t>
            </a:r>
            <a:r>
              <a:rPr lang="ja-JP" altLang="en-US"/>
              <a:t>使う</a:t>
            </a:r>
            <a:endParaRPr lang="ja-JP" altLang="en-US" dirty="0"/>
          </a:p>
        </p:txBody>
      </p:sp>
      <p:sp>
        <p:nvSpPr>
          <p:cNvPr id="6" name="Subtitle 5" hidden="1"/>
          <p:cNvSpPr>
            <a:spLocks noGrp="1"/>
          </p:cNvSpPr>
          <p:nvPr>
            <p:ph type="subTitle" idx="1"/>
          </p:nvPr>
        </p:nvSpPr>
        <p:spPr/>
        <p:txBody>
          <a:bodyPr/>
          <a:lstStyle/>
          <a:p>
            <a:endParaRPr lang="ja-JP" altLang="en-US" dirty="0"/>
          </a:p>
        </p:txBody>
      </p:sp>
      <p:sp>
        <p:nvSpPr>
          <p:cNvPr id="4" name="Slide Number Placeholder 3" hidden="1"/>
          <p:cNvSpPr>
            <a:spLocks noGrp="1"/>
          </p:cNvSpPr>
          <p:nvPr>
            <p:ph type="sldNum" sz="quarter" idx="12"/>
          </p:nvPr>
        </p:nvSpPr>
        <p:spPr/>
        <p:txBody>
          <a:bodyPr/>
          <a:lstStyle/>
          <a:p>
            <a:fld id="{697781E3-FF4B-EC42-A17F-8D66E4334D12}" type="slidenum">
              <a:rPr lang="en-US" altLang="ja-JP" smtClean="0"/>
              <a:pPr/>
              <a:t>10</a:t>
            </a:fld>
            <a:endParaRPr lang="ja-JP" altLang="en-US" dirty="0"/>
          </a:p>
        </p:txBody>
      </p:sp>
      <p:pic>
        <p:nvPicPr>
          <p:cNvPr id="2" name="Picture 1" descr="地上にから空に向かって打ちあがる、頑丈そうなロボットの絵" title="地上にから空に向かって打ちあがる、頑丈そうなロボットの絵"/>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Tree>
    <p:custDataLst>
      <p:tags r:id="rId1"/>
    </p:custDataLst>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友人と一緒に</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作業する</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5" name="Title 4" hidden="1"/>
          <p:cNvSpPr>
            <a:spLocks noGrp="1"/>
          </p:cNvSpPr>
          <p:nvPr>
            <p:ph type="ctrTitle"/>
          </p:nvPr>
        </p:nvSpPr>
        <p:spPr/>
        <p:txBody>
          <a:bodyPr/>
          <a:lstStyle/>
          <a:p>
            <a:r>
              <a:rPr lang="ja-JP" altLang="en-US" dirty="0"/>
              <a:t>友人と一緒に作業</a:t>
            </a:r>
            <a:r>
              <a:rPr lang="ja-JP" altLang="en-US"/>
              <a:t>する</a:t>
            </a:r>
            <a:endParaRPr lang="ja-JP" altLang="en-US" dirty="0"/>
          </a:p>
        </p:txBody>
      </p:sp>
      <p:sp>
        <p:nvSpPr>
          <p:cNvPr id="7" name="Subtitle 6" hidden="1"/>
          <p:cNvSpPr>
            <a:spLocks noGrp="1"/>
          </p:cNvSpPr>
          <p:nvPr>
            <p:ph type="subTitle" idx="1"/>
          </p:nvPr>
        </p:nvSpPr>
        <p:spPr/>
        <p:txBody>
          <a:bodyPr/>
          <a:lstStyle/>
          <a:p>
            <a:endParaRPr lang="ja-JP" altLang="en-US" dirty="0"/>
          </a:p>
        </p:txBody>
      </p:sp>
      <p:sp>
        <p:nvSpPr>
          <p:cNvPr id="4" name="Slide Number Placeholder 3" hidden="1"/>
          <p:cNvSpPr>
            <a:spLocks noGrp="1"/>
          </p:cNvSpPr>
          <p:nvPr>
            <p:ph type="sldNum" sz="quarter" idx="12"/>
          </p:nvPr>
        </p:nvSpPr>
        <p:spPr/>
        <p:txBody>
          <a:bodyPr/>
          <a:lstStyle/>
          <a:p>
            <a:fld id="{697781E3-FF4B-EC42-A17F-8D66E4334D12}" type="slidenum">
              <a:rPr lang="en-US" altLang="ja-JP" smtClean="0"/>
              <a:pPr/>
              <a:t>11</a:t>
            </a:fld>
            <a:endParaRPr lang="ja-JP" altLang="en-US" dirty="0"/>
          </a:p>
        </p:txBody>
      </p:sp>
      <p:grpSp>
        <p:nvGrpSpPr>
          <p:cNvPr id="14" name="Group 13"/>
          <p:cNvGrpSpPr/>
          <p:nvPr/>
        </p:nvGrpSpPr>
        <p:grpSpPr>
          <a:xfrm>
            <a:off x="4701600" y="1611630"/>
            <a:ext cx="4224748" cy="3563620"/>
            <a:chOff x="4558724" y="1103630"/>
            <a:chExt cx="4601151" cy="3881120"/>
          </a:xfrm>
        </p:grpSpPr>
        <p:pic>
          <p:nvPicPr>
            <p:cNvPr id="2" name="Picture 1" descr="笑顔の女の子と男の子の頭を虹がつないでいる絵" title="笑顔の女の子と男の子の頭を虹がつないでいる絵"/>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ラップトップ コンピューターで作業しながら笑っている男の子の絵。笑顔の女の子の絵と頭と頭が虹でつながっている。" title="ラップトップ コンピューターで作業しながら笑っている男の子の絵。笑顔の女の子の絵と頭と頭が虹でつながっている。"/>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ラップトップ コンピューターで作業しながら笑っている女の子の絵。笑顔の男の子の絵と頭と頭が虹でつながっている。" title="ラップトップ コンピューターで作業しながら笑っている女の子の絵。笑顔の男の子の絵と頭と頭が虹でつながっている。"/>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Tree>
    <p:custDataLst>
      <p:tags r:id="rId1"/>
    </p:custDataLst>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5021800" y="1980337"/>
            <a:ext cx="3868812" cy="1200329"/>
          </a:xfrm>
          <a:prstGeom prst="rect">
            <a:avLst/>
          </a:prstGeom>
        </p:spPr>
        <p:txBody>
          <a:bodyPr wrap="square">
            <a:spAutoFit/>
          </a:bodyPr>
          <a:lstStyle/>
          <a:p>
            <a:pPr algn="l" defTabSz="713232">
              <a:buNone/>
            </a:pPr>
            <a:r>
              <a:rPr lang="ja-JP" altLang="en-US" sz="3600" b="0" i="0" dirty="0">
                <a:latin typeface="Segoe UI Light" panose="020B0502040204020203" pitchFamily="34" charset="0"/>
                <a:ea typeface="Meiryo" panose="020B0604030504040204" pitchFamily="34" charset="-128"/>
              </a:rPr>
              <a:t>あなたがやりたいことは</a:t>
            </a:r>
            <a:r>
              <a:rPr lang="ja-JP" altLang="en-US" dirty="0">
                <a:ea typeface="Meiryo" panose="020B0604030504040204" pitchFamily="34" charset="-128"/>
              </a:rPr>
              <a:t> </a:t>
            </a:r>
            <a:r>
              <a:rPr lang="ja-JP" altLang="en-US" sz="3600" b="0" i="0" dirty="0">
                <a:latin typeface="Segoe UI Light" panose="020B0502040204020203" pitchFamily="34" charset="0"/>
                <a:ea typeface="Meiryo" panose="020B0604030504040204" pitchFamily="34" charset="-128"/>
              </a:rPr>
              <a:t>何ですか</a:t>
            </a:r>
            <a:r>
              <a:rPr lang="en-US" altLang="ja-JP" sz="3600" b="0" i="0" dirty="0">
                <a:latin typeface="Segoe UI Light" panose="020B0502040204020203" pitchFamily="34" charset="0"/>
                <a:ea typeface="Meiryo" panose="020B0604030504040204" pitchFamily="34" charset="-128"/>
              </a:rPr>
              <a:t>?</a:t>
            </a:r>
          </a:p>
        </p:txBody>
      </p:sp>
      <p:sp>
        <p:nvSpPr>
          <p:cNvPr id="27" name="Rectangle 26"/>
          <p:cNvSpPr/>
          <p:nvPr/>
        </p:nvSpPr>
        <p:spPr>
          <a:xfrm>
            <a:off x="224588" y="2868793"/>
            <a:ext cx="4347411"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質問</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ja-JP" altLang="en-US" dirty="0"/>
              <a:t>何がしたいです</a:t>
            </a:r>
            <a:r>
              <a:rPr lang="ja-JP" altLang="en-US"/>
              <a:t>か？</a:t>
            </a:r>
            <a:endParaRPr lang="ja-JP" altLang="en-US" dirty="0"/>
          </a:p>
        </p:txBody>
      </p:sp>
      <p:sp>
        <p:nvSpPr>
          <p:cNvPr id="4" name="Subtitle 3" hidden="1"/>
          <p:cNvSpPr>
            <a:spLocks noGrp="1"/>
          </p:cNvSpPr>
          <p:nvPr>
            <p:ph type="subTitle" idx="1"/>
          </p:nvPr>
        </p:nvSpPr>
        <p:spPr/>
        <p:txBody>
          <a:bodyPr/>
          <a:lstStyle/>
          <a:p>
            <a:endParaRPr lang="ja-JP" altLang="en-US" dirty="0"/>
          </a:p>
        </p:txBody>
      </p:sp>
      <p:sp>
        <p:nvSpPr>
          <p:cNvPr id="12" name="Slide Number Placeholder 11" hidden="1"/>
          <p:cNvSpPr>
            <a:spLocks noGrp="1"/>
          </p:cNvSpPr>
          <p:nvPr>
            <p:ph type="sldNum" sz="quarter" idx="12"/>
          </p:nvPr>
        </p:nvSpPr>
        <p:spPr/>
        <p:txBody>
          <a:bodyPr/>
          <a:lstStyle/>
          <a:p>
            <a:fld id="{697781E3-FF4B-EC42-A17F-8D66E4334D12}" type="slidenum">
              <a:rPr lang="en-US" altLang="ja-JP" smtClean="0"/>
              <a:pPr/>
              <a:t>12</a:t>
            </a:fld>
            <a:endParaRPr lang="ja-JP" altLang="en-US" dirty="0"/>
          </a:p>
        </p:txBody>
      </p:sp>
    </p:spTree>
    <p:custDataLst>
      <p:tags r:id="rId1"/>
    </p:custDataLst>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Boys and Girls Club of Bellevue 1 | by msct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p:cNvSpPr/>
          <p:nvPr/>
        </p:nvSpPr>
        <p:spPr>
          <a:xfrm>
            <a:off x="526235" y="1375935"/>
            <a:ext cx="4307022" cy="2862322"/>
          </a:xfrm>
          <a:prstGeom prst="rect">
            <a:avLst/>
          </a:prstGeom>
        </p:spPr>
        <p:txBody>
          <a:bodyPr wrap="square">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コードを学ぶことで、コンピューターを使って好きなことをより楽しくする方法がわかる</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6" name="Title 5" hidden="1"/>
          <p:cNvSpPr>
            <a:spLocks noGrp="1"/>
          </p:cNvSpPr>
          <p:nvPr>
            <p:ph type="ctrTitle"/>
          </p:nvPr>
        </p:nvSpPr>
        <p:spPr/>
        <p:txBody>
          <a:bodyPr/>
          <a:lstStyle/>
          <a:p>
            <a:r>
              <a:rPr lang="ja-JP" altLang="en-US" dirty="0"/>
              <a:t>あなたの好きなことにコーディングを取り入</a:t>
            </a:r>
            <a:r>
              <a:rPr lang="ja-JP" altLang="en-US"/>
              <a:t>れる</a:t>
            </a:r>
            <a:endParaRPr lang="ja-JP" altLang="en-US" dirty="0"/>
          </a:p>
        </p:txBody>
      </p:sp>
      <p:sp>
        <p:nvSpPr>
          <p:cNvPr id="7" name="Subtitle 6" hidden="1"/>
          <p:cNvSpPr>
            <a:spLocks noGrp="1"/>
          </p:cNvSpPr>
          <p:nvPr>
            <p:ph type="subTitle" idx="1"/>
          </p:nvPr>
        </p:nvSpPr>
        <p:spPr/>
        <p:txBody>
          <a:bodyPr/>
          <a:lstStyle/>
          <a:p>
            <a:endParaRPr lang="ja-JP" altLang="en-US" dirty="0"/>
          </a:p>
        </p:txBody>
      </p:sp>
      <p:sp>
        <p:nvSpPr>
          <p:cNvPr id="2" name="Slide Number Placeholder 1" hidden="1"/>
          <p:cNvSpPr>
            <a:spLocks noGrp="1"/>
          </p:cNvSpPr>
          <p:nvPr>
            <p:ph type="sldNum" sz="quarter" idx="12"/>
          </p:nvPr>
        </p:nvSpPr>
        <p:spPr/>
        <p:txBody>
          <a:bodyPr/>
          <a:lstStyle/>
          <a:p>
            <a:fld id="{697781E3-FF4B-EC42-A17F-8D66E4334D12}" type="slidenum">
              <a:rPr lang="en-US" altLang="ja-JP" smtClean="0"/>
              <a:pPr/>
              <a:t>13</a:t>
            </a:fld>
            <a:endParaRPr lang="ja-JP" altLang="en-US" dirty="0"/>
          </a:p>
        </p:txBody>
      </p:sp>
    </p:spTree>
    <p:custDataLst>
      <p:tags r:id="rId1"/>
    </p:custDataLst>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335210" cy="1200329"/>
          </a:xfrm>
          <a:prstGeom prst="rect">
            <a:avLst/>
          </a:prstGeom>
        </p:spPr>
        <p:txBody>
          <a:bodyPr wrap="square">
            <a:spAutoFit/>
          </a:bodyPr>
          <a:lstStyle/>
          <a:p>
            <a:r>
              <a:rPr lang="en-US" altLang="ja-JP" sz="3600" dirty="0">
                <a:solidFill>
                  <a:schemeClr val="bg1"/>
                </a:solidFill>
                <a:latin typeface="Segoe UI Light" panose="020B0502040204020203" pitchFamily="34" charset="0"/>
                <a:ea typeface="Meiryo" panose="020B0604030504040204" pitchFamily="34" charset="-128"/>
              </a:rPr>
              <a:t>Minecraft Hour of </a:t>
            </a:r>
            <a:r>
              <a:rPr lang="en-US" altLang="ja-JP" sz="3600" dirty="0" err="1">
                <a:solidFill>
                  <a:schemeClr val="bg1"/>
                </a:solidFill>
                <a:latin typeface="Segoe UI Light" panose="020B0502040204020203" pitchFamily="34" charset="0"/>
                <a:ea typeface="Meiryo" panose="020B0604030504040204" pitchFamily="34" charset="-128"/>
              </a:rPr>
              <a:t>Code</a:t>
            </a:r>
            <a:r>
              <a:rPr lang="en-US" altLang="ja-JP" sz="3600" baseline="30000" dirty="0" err="1">
                <a:solidFill>
                  <a:schemeClr val="bg1"/>
                </a:solidFill>
                <a:latin typeface="Segoe UI Light" panose="020B0502040204020203" pitchFamily="34" charset="0"/>
                <a:ea typeface="Meiryo" panose="020B0604030504040204" pitchFamily="34" charset="-128"/>
              </a:rPr>
              <a:t>TM</a:t>
            </a:r>
            <a:r>
              <a:rPr lang="en-US" altLang="ja-JP" sz="3600" dirty="0">
                <a:solidFill>
                  <a:schemeClr val="bg1"/>
                </a:solidFill>
                <a:latin typeface="Segoe UI Light" panose="020B0502040204020203" pitchFamily="34" charset="0"/>
                <a:ea typeface="Meiryo" panose="020B0604030504040204" pitchFamily="34" charset="-128"/>
              </a:rPr>
              <a:t>: </a:t>
            </a:r>
          </a:p>
          <a:p>
            <a:r>
              <a:rPr lang="en-US" altLang="ja-JP" sz="3600" dirty="0">
                <a:solidFill>
                  <a:schemeClr val="bg1"/>
                </a:solidFill>
                <a:latin typeface="Segoe UI Light" panose="020B0502040204020203" pitchFamily="34" charset="0"/>
                <a:ea typeface="Meiryo" panose="020B0604030504040204" pitchFamily="34" charset="-128"/>
              </a:rPr>
              <a:t>Hero’s Journey</a:t>
            </a:r>
          </a:p>
        </p:txBody>
      </p:sp>
      <p:sp>
        <p:nvSpPr>
          <p:cNvPr id="5" name="Title 4" hidden="1"/>
          <p:cNvSpPr>
            <a:spLocks noGrp="1"/>
          </p:cNvSpPr>
          <p:nvPr>
            <p:ph type="ctrTitle"/>
          </p:nvPr>
        </p:nvSpPr>
        <p:spPr/>
        <p:txBody>
          <a:bodyPr/>
          <a:lstStyle/>
          <a:p>
            <a:r>
              <a:rPr lang="en-US" altLang="ja-JP"/>
              <a:t>How it goes down </a:t>
            </a:r>
            <a:endParaRPr lang="en-US" altLang="ja-JP" dirty="0"/>
          </a:p>
        </p:txBody>
      </p:sp>
      <p:sp>
        <p:nvSpPr>
          <p:cNvPr id="2" name="Slide Number Placeholder 1" hidden="1"/>
          <p:cNvSpPr>
            <a:spLocks noGrp="1"/>
          </p:cNvSpPr>
          <p:nvPr>
            <p:ph type="sldNum" sz="quarter" idx="12"/>
          </p:nvPr>
        </p:nvSpPr>
        <p:spPr/>
        <p:txBody>
          <a:bodyPr/>
          <a:lstStyle/>
          <a:p>
            <a:fld id="{697781E3-FF4B-EC42-A17F-8D66E4334D12}" type="slidenum">
              <a:rPr lang="en-US" altLang="ja-JP" smtClean="0"/>
              <a:pPr/>
              <a:t>14</a:t>
            </a:fld>
            <a:endParaRPr lang="ja-JP" altLang="en-US"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523220"/>
          </a:xfrm>
          <a:prstGeom prst="rect">
            <a:avLst/>
          </a:prstGeom>
        </p:spPr>
        <p:txBody>
          <a:bodyPr wrap="square">
            <a:spAutoFit/>
          </a:bodyPr>
          <a:lstStyle/>
          <a:p>
            <a:pPr algn="ctr"/>
            <a:r>
              <a:rPr lang="en-US" altLang="ja-JP" sz="2800" dirty="0">
                <a:latin typeface="Segoe UI Light" panose="020B0502040204020203" pitchFamily="34" charset="0"/>
                <a:ea typeface="Meiryo" panose="020B0604030504040204" pitchFamily="34" charset="-128"/>
              </a:rPr>
              <a:t>Code.org/Minecraft </a:t>
            </a:r>
            <a:r>
              <a:rPr lang="ja-JP" altLang="en-US" sz="2800" dirty="0">
                <a:latin typeface="Segoe UI Light" panose="020B0502040204020203" pitchFamily="34" charset="0"/>
                <a:ea typeface="Meiryo" panose="020B0604030504040204" pitchFamily="34" charset="-128"/>
              </a:rPr>
              <a:t>で新しいチュートリアルを見つける</a:t>
            </a:r>
          </a:p>
        </p:txBody>
      </p:sp>
      <p:sp>
        <p:nvSpPr>
          <p:cNvPr id="6" name="Title 5" hidden="1"/>
          <p:cNvSpPr>
            <a:spLocks noGrp="1"/>
          </p:cNvSpPr>
          <p:nvPr>
            <p:ph type="ctrTitle"/>
          </p:nvPr>
        </p:nvSpPr>
        <p:spPr/>
        <p:txBody>
          <a:bodyPr/>
          <a:lstStyle/>
          <a:p>
            <a:r>
              <a:rPr lang="en-US" altLang="ja-JP"/>
              <a:t>Find your tutorial</a:t>
            </a:r>
            <a:endParaRPr lang="en-US" altLang="ja-JP"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15</a:t>
            </a:fld>
            <a:endParaRPr lang="ja-JP" altLang="en-US" dirty="0"/>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114886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3813645"/>
            <a:ext cx="3924300" cy="646331"/>
          </a:xfrm>
          <a:prstGeom prst="rect">
            <a:avLst/>
          </a:prstGeom>
        </p:spPr>
        <p:txBody>
          <a:bodyPr wrap="square">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もうすぐ終了です</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4" name="Title 3" hidden="1"/>
          <p:cNvSpPr>
            <a:spLocks noGrp="1"/>
          </p:cNvSpPr>
          <p:nvPr>
            <p:ph type="ctrTitle"/>
          </p:nvPr>
        </p:nvSpPr>
        <p:spPr/>
        <p:txBody>
          <a:bodyPr/>
          <a:lstStyle/>
          <a:p>
            <a:r>
              <a:rPr lang="ja-JP" altLang="en-US" dirty="0"/>
              <a:t>もうすぐ終了</a:t>
            </a:r>
            <a:r>
              <a:rPr lang="ja-JP" altLang="en-US"/>
              <a:t>です</a:t>
            </a:r>
            <a:endParaRPr lang="ja-JP" altLang="en-US" dirty="0"/>
          </a:p>
        </p:txBody>
      </p:sp>
      <p:sp>
        <p:nvSpPr>
          <p:cNvPr id="7" name="Subtitle 6" hidden="1"/>
          <p:cNvSpPr>
            <a:spLocks noGrp="1"/>
          </p:cNvSpPr>
          <p:nvPr>
            <p:ph type="subTitle" idx="1"/>
          </p:nvPr>
        </p:nvSpPr>
        <p:spPr/>
        <p:txBody>
          <a:bodyPr/>
          <a:lstStyle/>
          <a:p>
            <a:endParaRPr lang="ja-JP" altLang="en-US"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16</a:t>
            </a:fld>
            <a:endParaRPr lang="ja-JP" altLang="en-US" dirty="0"/>
          </a:p>
        </p:txBody>
      </p:sp>
      <p:pic>
        <p:nvPicPr>
          <p:cNvPr id="8" name="Picture 7" descr="&lt;strong&gt;Hour Glass&lt;/strong&gt; Clip Art"/>
          <p:cNvPicPr>
            <a:picLocks noChangeAspect="1"/>
          </p:cNvPicPr>
          <p:nvPr/>
        </p:nvPicPr>
        <p:blipFill>
          <a:blip r:embed="rId5"/>
          <a:stretch>
            <a:fillRect/>
          </a:stretch>
        </p:blipFill>
        <p:spPr>
          <a:xfrm>
            <a:off x="4992028" y="1131991"/>
            <a:ext cx="2056668" cy="3451018"/>
          </a:xfrm>
          <a:prstGeom prst="rect">
            <a:avLst/>
          </a:prstGeom>
        </p:spPr>
      </p:pic>
    </p:spTree>
    <p:custDataLst>
      <p:tags r:id="rId1"/>
    </p:custDataLst>
    <p:extLst>
      <p:ext uri="{BB962C8B-B14F-4D97-AF65-F5344CB8AC3E}">
        <p14:creationId xmlns:p14="http://schemas.microsoft.com/office/powerpoint/2010/main" val="101783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5021800" y="1900127"/>
            <a:ext cx="3657599" cy="1754326"/>
          </a:xfrm>
          <a:prstGeom prst="rect">
            <a:avLst/>
          </a:prstGeom>
        </p:spPr>
        <p:txBody>
          <a:bodyPr wrap="square">
            <a:spAutoFit/>
          </a:bodyPr>
          <a:lstStyle/>
          <a:p>
            <a:pPr algn="l" defTabSz="713232">
              <a:buNone/>
            </a:pPr>
            <a:r>
              <a:rPr lang="ja-JP" altLang="en-US" sz="3600" b="0" i="0" dirty="0">
                <a:latin typeface="Segoe UI Light" panose="020B0502040204020203" pitchFamily="34" charset="0"/>
                <a:ea typeface="Meiryo" panose="020B0604030504040204" pitchFamily="34" charset="-128"/>
              </a:rPr>
              <a:t>チュートリアルの体験後</a:t>
            </a:r>
            <a:r>
              <a:rPr lang="en-US" altLang="ja-JP" sz="3600" b="0" i="0" dirty="0">
                <a:latin typeface="Segoe UI Light" panose="020B0502040204020203" pitchFamily="34" charset="0"/>
                <a:ea typeface="Meiryo" panose="020B0604030504040204" pitchFamily="34" charset="-128"/>
              </a:rPr>
              <a:t>: </a:t>
            </a:r>
            <a:r>
              <a:rPr lang="ja-JP" altLang="en-US" sz="3600" b="0" i="0" dirty="0">
                <a:latin typeface="Segoe UI Light" panose="020B0502040204020203" pitchFamily="34" charset="0"/>
                <a:ea typeface="Meiryo" panose="020B0604030504040204" pitchFamily="34" charset="-128"/>
              </a:rPr>
              <a:t>コードとは何ですか</a:t>
            </a:r>
            <a:r>
              <a:rPr lang="en-US" altLang="ja-JP" sz="3600" b="0" i="0" dirty="0">
                <a:latin typeface="Segoe UI Light" panose="020B0502040204020203" pitchFamily="34" charset="0"/>
                <a:ea typeface="Meiryo" panose="020B0604030504040204" pitchFamily="34" charset="-128"/>
              </a:rPr>
              <a:t>?</a:t>
            </a:r>
          </a:p>
        </p:txBody>
      </p:sp>
      <p:sp>
        <p:nvSpPr>
          <p:cNvPr id="11" name="Rectangle 10"/>
          <p:cNvSpPr/>
          <p:nvPr/>
        </p:nvSpPr>
        <p:spPr>
          <a:xfrm>
            <a:off x="224588" y="2868793"/>
            <a:ext cx="4347411" cy="646331"/>
          </a:xfrm>
          <a:prstGeom prst="rect">
            <a:avLst/>
          </a:prstGeom>
        </p:spPr>
        <p:txBody>
          <a:bodyPr wrap="square">
            <a:spAutoFit/>
          </a:bodyPr>
          <a:lstStyle/>
          <a:p>
            <a:pPr algn="ctr" defTabSz="713232">
              <a:buNone/>
            </a:pPr>
            <a:r>
              <a:rPr lang="ja-JP" altLang="en-US" sz="3600" dirty="0">
                <a:solidFill>
                  <a:schemeClr val="bg1"/>
                </a:solidFill>
                <a:latin typeface="Segoe UI Light" panose="020B0502040204020203" pitchFamily="34" charset="0"/>
                <a:ea typeface="Meiryo" panose="020B0604030504040204" pitchFamily="34" charset="-128"/>
              </a:rPr>
              <a:t>ディスカッション</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4" name="Title 3" hidden="1"/>
          <p:cNvSpPr>
            <a:spLocks noGrp="1"/>
          </p:cNvSpPr>
          <p:nvPr>
            <p:ph type="ctrTitle"/>
          </p:nvPr>
        </p:nvSpPr>
        <p:spPr/>
        <p:txBody>
          <a:bodyPr/>
          <a:lstStyle/>
          <a:p>
            <a:r>
              <a:rPr lang="ja-JP" altLang="en-US" dirty="0"/>
              <a:t>今はコーディングをどう思います</a:t>
            </a:r>
            <a:r>
              <a:rPr lang="ja-JP" altLang="en-US"/>
              <a:t>か？</a:t>
            </a:r>
            <a:endParaRPr lang="ja-JP" altLang="en-US" dirty="0"/>
          </a:p>
        </p:txBody>
      </p:sp>
      <p:sp>
        <p:nvSpPr>
          <p:cNvPr id="5" name="Subtitle 4" hidden="1"/>
          <p:cNvSpPr>
            <a:spLocks noGrp="1"/>
          </p:cNvSpPr>
          <p:nvPr>
            <p:ph type="subTitle" idx="1"/>
          </p:nvPr>
        </p:nvSpPr>
        <p:spPr/>
        <p:txBody>
          <a:bodyPr/>
          <a:lstStyle/>
          <a:p>
            <a:endParaRPr lang="ja-JP" altLang="en-US"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17</a:t>
            </a:fld>
            <a:endParaRPr lang="ja-JP" altLang="en-US" dirty="0"/>
          </a:p>
        </p:txBody>
      </p:sp>
    </p:spTree>
    <p:custDataLst>
      <p:tags r:id="rId1"/>
    </p:custDataLst>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ja-JP" altLang="en-US" sz="4800" b="0" dirty="0">
                <a:solidFill>
                  <a:schemeClr val="tx1"/>
                </a:solidFill>
                <a:latin typeface="Segoe UI Light" panose="020B0502040204020203" pitchFamily="34" charset="0"/>
                <a:ea typeface="Meiryo" panose="020B0604030504040204" pitchFamily="34" charset="-128"/>
              </a:rPr>
              <a:t>できましたね。</a:t>
            </a:r>
          </a:p>
        </p:txBody>
      </p:sp>
    </p:spTree>
    <p:extLst>
      <p:ext uri="{BB962C8B-B14F-4D97-AF65-F5344CB8AC3E}">
        <p14:creationId xmlns:p14="http://schemas.microsoft.com/office/powerpoint/2010/main" val="1889313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6056100"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37" name="Rectangle 36"/>
          <p:cNvSpPr/>
          <p:nvPr/>
        </p:nvSpPr>
        <p:spPr>
          <a:xfrm>
            <a:off x="3373485"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35" name="Rectangle 34"/>
          <p:cNvSpPr/>
          <p:nvPr/>
        </p:nvSpPr>
        <p:spPr>
          <a:xfrm>
            <a:off x="711099"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27" name="Rectangle 26"/>
          <p:cNvSpPr/>
          <p:nvPr/>
        </p:nvSpPr>
        <p:spPr>
          <a:xfrm>
            <a:off x="504827" y="967271"/>
            <a:ext cx="7026273" cy="50594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34" name="Rectangle 33"/>
          <p:cNvSpPr/>
          <p:nvPr/>
        </p:nvSpPr>
        <p:spPr>
          <a:xfrm>
            <a:off x="507809" y="434028"/>
            <a:ext cx="7480491" cy="503226"/>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4" name="Title 3" hidden="1"/>
          <p:cNvSpPr>
            <a:spLocks noGrp="1"/>
          </p:cNvSpPr>
          <p:nvPr>
            <p:ph type="ctrTitle"/>
          </p:nvPr>
        </p:nvSpPr>
        <p:spPr/>
        <p:txBody>
          <a:bodyPr/>
          <a:lstStyle/>
          <a:p>
            <a:r>
              <a:rPr lang="ja-JP" altLang="en-US" dirty="0"/>
              <a:t>次のステ</a:t>
            </a:r>
            <a:r>
              <a:rPr lang="ja-JP" altLang="en-US"/>
              <a:t>ップ</a:t>
            </a:r>
            <a:endParaRPr lang="ja-JP" altLang="en-US" dirty="0"/>
          </a:p>
        </p:txBody>
      </p:sp>
      <p:sp>
        <p:nvSpPr>
          <p:cNvPr id="5" name="Subtitle 4" hidden="1"/>
          <p:cNvSpPr>
            <a:spLocks noGrp="1"/>
          </p:cNvSpPr>
          <p:nvPr>
            <p:ph type="subTitle" idx="1"/>
          </p:nvPr>
        </p:nvSpPr>
        <p:spPr/>
        <p:txBody>
          <a:bodyPr/>
          <a:lstStyle/>
          <a:p>
            <a:endParaRPr lang="ja-JP" altLang="en-US" dirty="0"/>
          </a:p>
        </p:txBody>
      </p:sp>
      <p:sp>
        <p:nvSpPr>
          <p:cNvPr id="2" name="Slide Number Placeholder 1" hidden="1"/>
          <p:cNvSpPr>
            <a:spLocks noGrp="1"/>
          </p:cNvSpPr>
          <p:nvPr>
            <p:ph type="sldNum" sz="quarter" idx="12"/>
          </p:nvPr>
        </p:nvSpPr>
        <p:spPr/>
        <p:txBody>
          <a:bodyPr/>
          <a:lstStyle/>
          <a:p>
            <a:fld id="{697781E3-FF4B-EC42-A17F-8D66E4334D12}" type="slidenum">
              <a:rPr lang="en-US" altLang="ja-JP" smtClean="0"/>
              <a:pPr/>
              <a:t>19</a:t>
            </a:fld>
            <a:endParaRPr lang="ja-JP" altLang="en-US" dirty="0"/>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232">
              <a:buNone/>
            </a:pPr>
            <a:r>
              <a:rPr lang="en-US" altLang="ja-JP" sz="1400" b="0" i="0" dirty="0">
                <a:latin typeface="Segoe UI Light" panose="020B0502040204020203" pitchFamily="34" charset="0"/>
                <a:ea typeface="Meiryo" panose="020B0604030504040204" pitchFamily="34" charset="-128"/>
              </a:rPr>
              <a:t>1</a:t>
            </a:r>
          </a:p>
        </p:txBody>
      </p:sp>
      <p:sp>
        <p:nvSpPr>
          <p:cNvPr id="44" name="Rectangle 43"/>
          <p:cNvSpPr/>
          <p:nvPr/>
        </p:nvSpPr>
        <p:spPr>
          <a:xfrm>
            <a:off x="3239301"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232">
              <a:buNone/>
            </a:pPr>
            <a:r>
              <a:rPr lang="en-US" altLang="ja-JP" sz="1400" b="0" i="0" dirty="0">
                <a:latin typeface="Segoe UI Light" panose="020B0502040204020203" pitchFamily="34" charset="0"/>
                <a:ea typeface="Meiryo" panose="020B0604030504040204" pitchFamily="34" charset="-128"/>
              </a:rPr>
              <a:t>2</a:t>
            </a:r>
          </a:p>
        </p:txBody>
      </p:sp>
      <p:sp>
        <p:nvSpPr>
          <p:cNvPr id="45" name="Rectangle 44"/>
          <p:cNvSpPr/>
          <p:nvPr/>
        </p:nvSpPr>
        <p:spPr>
          <a:xfrm>
            <a:off x="6157700"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232">
              <a:buNone/>
            </a:pPr>
            <a:r>
              <a:rPr lang="en-US" altLang="ja-JP" sz="1400" b="0" i="0" dirty="0">
                <a:latin typeface="Segoe UI Light" panose="020B0502040204020203" pitchFamily="34" charset="0"/>
                <a:ea typeface="Meiryo" panose="020B0604030504040204" pitchFamily="34" charset="-128"/>
              </a:rPr>
              <a:t>3</a:t>
            </a:r>
          </a:p>
        </p:txBody>
      </p:sp>
      <p:sp>
        <p:nvSpPr>
          <p:cNvPr id="46" name="TextBox 45"/>
          <p:cNvSpPr txBox="1"/>
          <p:nvPr/>
        </p:nvSpPr>
        <p:spPr>
          <a:xfrm>
            <a:off x="504827" y="2238375"/>
            <a:ext cx="184731" cy="254365"/>
          </a:xfrm>
          <a:prstGeom prst="rect">
            <a:avLst/>
          </a:prstGeom>
          <a:noFill/>
        </p:spPr>
        <p:txBody>
          <a:bodyPr wrap="none" rtlCol="0">
            <a:spAutoFit/>
          </a:bodyPr>
          <a:lstStyle/>
          <a:p>
            <a:endParaRPr lang="ja-JP" altLang="en-US" sz="1053" dirty="0">
              <a:ea typeface="Meiryo" panose="020B0604030504040204" pitchFamily="34" charset="-128"/>
            </a:endParaRPr>
          </a:p>
        </p:txBody>
      </p:sp>
      <p:sp>
        <p:nvSpPr>
          <p:cNvPr id="47" name="Rectangle 46"/>
          <p:cNvSpPr/>
          <p:nvPr/>
        </p:nvSpPr>
        <p:spPr>
          <a:xfrm flipH="1">
            <a:off x="2969145"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48" name="Rectangle 47"/>
          <p:cNvSpPr/>
          <p:nvPr/>
        </p:nvSpPr>
        <p:spPr>
          <a:xfrm>
            <a:off x="711099" y="3709936"/>
            <a:ext cx="2299373" cy="1483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ja-JP" altLang="en-US" sz="1800" dirty="0">
              <a:latin typeface="Meiryo" panose="020B0604030504040204" pitchFamily="34" charset="-128"/>
              <a:ea typeface="Meiryo" panose="020B0604030504040204" pitchFamily="34" charset="-128"/>
              <a:cs typeface="Segoe Pro" charset="0"/>
            </a:endParaRPr>
          </a:p>
        </p:txBody>
      </p:sp>
      <p:sp>
        <p:nvSpPr>
          <p:cNvPr id="49" name="Rectangle 48"/>
          <p:cNvSpPr/>
          <p:nvPr/>
        </p:nvSpPr>
        <p:spPr>
          <a:xfrm>
            <a:off x="563532" y="3057342"/>
            <a:ext cx="2255868" cy="954107"/>
          </a:xfrm>
          <a:prstGeom prst="rect">
            <a:avLst/>
          </a:prstGeom>
        </p:spPr>
        <p:txBody>
          <a:bodyPr wrap="square">
            <a:spAutoFit/>
          </a:bodyPr>
          <a:lstStyle/>
          <a:p>
            <a:pPr algn="l" defTabSz="713232">
              <a:buNone/>
            </a:pPr>
            <a:r>
              <a:rPr lang="ja-JP" altLang="en-US" sz="2800" b="0" i="0" dirty="0">
                <a:solidFill>
                  <a:schemeClr val="bg1"/>
                </a:solidFill>
                <a:latin typeface="Segoe UI Light" panose="020B0502040204020203" pitchFamily="34" charset="0"/>
                <a:ea typeface="Meiryo" panose="020B0604030504040204" pitchFamily="34" charset="-128"/>
              </a:rPr>
              <a:t>認定証を</a:t>
            </a:r>
            <a:endParaRPr lang="ja-JP" altLang="en-US" sz="28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a:p>
            <a:pPr algn="l" defTabSz="713232">
              <a:buNone/>
            </a:pPr>
            <a:r>
              <a:rPr lang="ja-JP" altLang="en-US" sz="2800" b="0" i="0" dirty="0">
                <a:solidFill>
                  <a:schemeClr val="bg1"/>
                </a:solidFill>
                <a:latin typeface="Segoe UI Light" panose="020B0502040204020203" pitchFamily="34" charset="0"/>
                <a:ea typeface="Meiryo" panose="020B0604030504040204" pitchFamily="34" charset="-128"/>
              </a:rPr>
              <a:t>もらう</a:t>
            </a:r>
            <a:endParaRPr lang="ja-JP" altLang="en-US" sz="28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50" name="Rectangle 49"/>
          <p:cNvSpPr/>
          <p:nvPr/>
        </p:nvSpPr>
        <p:spPr>
          <a:xfrm>
            <a:off x="2788771" y="405855"/>
            <a:ext cx="2570658" cy="1682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ja-JP" altLang="en-US" sz="1800" dirty="0">
              <a:solidFill>
                <a:schemeClr val="bg1"/>
              </a:solidFill>
              <a:latin typeface="Meiryo" panose="020B0604030504040204" pitchFamily="34" charset="-128"/>
              <a:ea typeface="Meiryo" panose="020B0604030504040204" pitchFamily="34" charset="-128"/>
              <a:cs typeface="Segoe Pro" charset="0"/>
            </a:endParaRPr>
          </a:p>
        </p:txBody>
      </p:sp>
      <p:sp>
        <p:nvSpPr>
          <p:cNvPr id="51" name="Rectangle 50"/>
          <p:cNvSpPr/>
          <p:nvPr/>
        </p:nvSpPr>
        <p:spPr>
          <a:xfrm>
            <a:off x="566833" y="483999"/>
            <a:ext cx="8158067" cy="1692771"/>
          </a:xfrm>
          <a:prstGeom prst="rect">
            <a:avLst/>
          </a:prstGeom>
        </p:spPr>
        <p:txBody>
          <a:bodyPr wrap="square">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次に学べることとは</a:t>
            </a:r>
            <a:r>
              <a:rPr lang="en-US" altLang="ja-JP" sz="3600" b="0" i="0" dirty="0">
                <a:solidFill>
                  <a:schemeClr val="bg1"/>
                </a:solidFill>
                <a:latin typeface="Segoe UI Light" panose="020B0502040204020203" pitchFamily="34" charset="0"/>
                <a:ea typeface="Meiryo" panose="020B0604030504040204" pitchFamily="34" charset="-128"/>
              </a:rPr>
              <a:t>? </a:t>
            </a:r>
          </a:p>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ここで終わる必要はありません。 </a:t>
            </a:r>
          </a:p>
          <a:p>
            <a:pPr algn="l" defTabSz="713232">
              <a:buNone/>
            </a:pPr>
            <a:r>
              <a:rPr lang="ja-JP" altLang="en-US" dirty="0">
                <a:ea typeface="Meiryo" panose="020B0604030504040204" pitchFamily="34" charset="-128"/>
              </a:rPr>
              <a:t> </a:t>
            </a:r>
          </a:p>
          <a:p>
            <a:pPr algn="l" defTabSz="713232">
              <a:buNone/>
            </a:pPr>
            <a:r>
              <a:rPr lang="ja-JP" altLang="en-US" sz="1800" b="0" i="0" dirty="0">
                <a:solidFill>
                  <a:schemeClr val="bg1"/>
                </a:solidFill>
                <a:latin typeface="Segoe UI Light" panose="020B0502040204020203" pitchFamily="34" charset="0"/>
                <a:ea typeface="Meiryo" panose="020B0604030504040204" pitchFamily="34" charset="-128"/>
              </a:rPr>
              <a:t>以下は、修了を喜び、学習を続け、もっと楽しむためのステップです。 </a:t>
            </a:r>
          </a:p>
        </p:txBody>
      </p:sp>
      <p:sp>
        <p:nvSpPr>
          <p:cNvPr id="52" name="Rectangle 51"/>
          <p:cNvSpPr/>
          <p:nvPr/>
        </p:nvSpPr>
        <p:spPr>
          <a:xfrm>
            <a:off x="3143815" y="3057342"/>
            <a:ext cx="2295997" cy="523220"/>
          </a:xfrm>
          <a:prstGeom prst="rect">
            <a:avLst/>
          </a:prstGeom>
        </p:spPr>
        <p:txBody>
          <a:bodyPr wrap="square">
            <a:spAutoFit/>
          </a:bodyPr>
          <a:lstStyle/>
          <a:p>
            <a:pPr defTabSz="713232"/>
            <a:r>
              <a:rPr lang="ja-JP" altLang="en-US" sz="2800" dirty="0">
                <a:solidFill>
                  <a:schemeClr val="bg1"/>
                </a:solidFill>
                <a:latin typeface="Segoe UI Light" panose="020B0502040204020203" pitchFamily="34" charset="0"/>
                <a:ea typeface="Meiryo" panose="020B0604030504040204" pitchFamily="34" charset="-128"/>
              </a:rPr>
              <a:t>もっと遊ぶ</a:t>
            </a:r>
            <a:endParaRPr lang="ja-JP" altLang="en-US" sz="280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53" name="Rectangle 52"/>
          <p:cNvSpPr/>
          <p:nvPr/>
        </p:nvSpPr>
        <p:spPr>
          <a:xfrm>
            <a:off x="3174065" y="3961935"/>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ja-JP" altLang="en-US" sz="1800" dirty="0">
                <a:solidFill>
                  <a:schemeClr val="bg1"/>
                </a:solidFill>
                <a:latin typeface="Segoe UI Light" panose="020B0502040204020203" pitchFamily="34" charset="0"/>
                <a:ea typeface="Meiryo" panose="020B0604030504040204" pitchFamily="34" charset="-128"/>
              </a:rPr>
              <a:t>コードを </a:t>
            </a:r>
            <a:r>
              <a:rPr lang="en-US" altLang="ja-JP" sz="1800" dirty="0">
                <a:solidFill>
                  <a:schemeClr val="bg1"/>
                </a:solidFill>
                <a:latin typeface="Segoe UI Light" panose="020B0502040204020203" pitchFamily="34" charset="0"/>
                <a:ea typeface="Meiryo" panose="020B0604030504040204" pitchFamily="34" charset="-128"/>
              </a:rPr>
              <a:t>Minecraft: Education Edition </a:t>
            </a:r>
            <a:r>
              <a:rPr lang="ja-JP" altLang="en-US" sz="1800" dirty="0">
                <a:solidFill>
                  <a:schemeClr val="bg1"/>
                </a:solidFill>
                <a:latin typeface="Segoe UI Light" panose="020B0502040204020203" pitchFamily="34" charset="0"/>
                <a:ea typeface="Meiryo" panose="020B0604030504040204" pitchFamily="34" charset="-128"/>
              </a:rPr>
              <a:t>にアップロードして、実際のゲームとして使われているコードを見てみましょう</a:t>
            </a:r>
            <a:r>
              <a:rPr lang="en-US" altLang="ja-JP" sz="1800" dirty="0">
                <a:solidFill>
                  <a:schemeClr val="bg1"/>
                </a:solidFill>
                <a:latin typeface="Segoe UI Light" panose="020B0502040204020203" pitchFamily="34" charset="0"/>
                <a:ea typeface="Meiryo" panose="020B0604030504040204" pitchFamily="34" charset="-128"/>
              </a:rPr>
              <a:t>!</a:t>
            </a:r>
          </a:p>
        </p:txBody>
      </p:sp>
      <p:sp>
        <p:nvSpPr>
          <p:cNvPr id="54" name="Rectangle 53"/>
          <p:cNvSpPr/>
          <p:nvPr/>
        </p:nvSpPr>
        <p:spPr>
          <a:xfrm>
            <a:off x="6059156" y="3057342"/>
            <a:ext cx="2295997" cy="954107"/>
          </a:xfrm>
          <a:prstGeom prst="rect">
            <a:avLst/>
          </a:prstGeom>
        </p:spPr>
        <p:txBody>
          <a:bodyPr wrap="square">
            <a:spAutoFit/>
          </a:bodyPr>
          <a:lstStyle/>
          <a:p>
            <a:pPr defTabSz="713232"/>
            <a:r>
              <a:rPr lang="ja-JP" altLang="en-US" sz="2800" dirty="0">
                <a:solidFill>
                  <a:schemeClr val="bg1"/>
                </a:solidFill>
                <a:latin typeface="Segoe UI Light" panose="020B0502040204020203" pitchFamily="34" charset="0"/>
                <a:ea typeface="Meiryo" panose="020B0604030504040204" pitchFamily="34" charset="-128"/>
              </a:rPr>
              <a:t>もっと学ぶ</a:t>
            </a:r>
            <a:endParaRPr lang="ja-JP" altLang="en-US" sz="280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a:p>
            <a:pPr algn="l" defTabSz="713232">
              <a:buNone/>
            </a:pPr>
            <a:endParaRPr lang="ja-JP" altLang="en-US" sz="28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55" name="Rectangle 54"/>
          <p:cNvSpPr/>
          <p:nvPr/>
        </p:nvSpPr>
        <p:spPr>
          <a:xfrm>
            <a:off x="6057657" y="3931671"/>
            <a:ext cx="2681058"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sz="1800" dirty="0">
                <a:solidFill>
                  <a:schemeClr val="bg1"/>
                </a:solidFill>
                <a:latin typeface="Segoe UI Light" panose="020B0502040204020203" pitchFamily="34" charset="0"/>
                <a:ea typeface="Meiryo" panose="020B0604030504040204" pitchFamily="34" charset="-128"/>
              </a:rPr>
              <a:t>Microsoft.com/</a:t>
            </a:r>
          </a:p>
          <a:p>
            <a:r>
              <a:rPr lang="en-US" altLang="ja-JP" sz="1800" dirty="0">
                <a:solidFill>
                  <a:schemeClr val="bg1"/>
                </a:solidFill>
                <a:latin typeface="Segoe UI Light" panose="020B0502040204020203" pitchFamily="34" charset="0"/>
                <a:ea typeface="Meiryo" panose="020B0604030504040204" pitchFamily="34" charset="-128"/>
              </a:rPr>
              <a:t>Digitalskills </a:t>
            </a:r>
            <a:r>
              <a:rPr lang="ja-JP" altLang="en-US" sz="1800" dirty="0">
                <a:solidFill>
                  <a:schemeClr val="bg1"/>
                </a:solidFill>
                <a:latin typeface="Segoe UI Light" panose="020B0502040204020203" pitchFamily="34" charset="0"/>
                <a:ea typeface="Meiryo" panose="020B0604030504040204" pitchFamily="34" charset="-128"/>
              </a:rPr>
              <a:t>でその他のリソースを探しましょう</a:t>
            </a:r>
            <a:endParaRPr lang="ja-JP" altLang="en-US" sz="180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sp>
        <p:nvSpPr>
          <p:cNvPr id="56" name="Rectangle 55"/>
          <p:cNvSpPr/>
          <p:nvPr/>
        </p:nvSpPr>
        <p:spPr>
          <a:xfrm flipH="1">
            <a:off x="6095603"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57" name="TextBox 56"/>
          <p:cNvSpPr txBox="1"/>
          <p:nvPr/>
        </p:nvSpPr>
        <p:spPr>
          <a:xfrm>
            <a:off x="563432" y="3979850"/>
            <a:ext cx="2206625" cy="1477328"/>
          </a:xfrm>
          <a:prstGeom prst="rect">
            <a:avLst/>
          </a:prstGeom>
          <a:noFill/>
        </p:spPr>
        <p:txBody>
          <a:bodyPr wrap="square" rtlCol="0">
            <a:spAutoFit/>
          </a:bodyPr>
          <a:lstStyle/>
          <a:p>
            <a:pPr algn="l" defTabSz="713232">
              <a:buNone/>
            </a:pPr>
            <a:r>
              <a:rPr lang="ja-JP" altLang="en-US" sz="1800" b="0" i="0" dirty="0">
                <a:solidFill>
                  <a:schemeClr val="bg1"/>
                </a:solidFill>
                <a:latin typeface="Segoe UI Light" panose="020B0502040204020203" pitchFamily="34" charset="0"/>
                <a:ea typeface="Meiryo" panose="020B0604030504040204" pitchFamily="34" charset="-128"/>
              </a:rPr>
              <a:t>おめでとうございます！ よくできました。 チュートリアルの最後に認定証があります。</a:t>
            </a:r>
          </a:p>
        </p:txBody>
      </p:sp>
    </p:spTree>
    <p:custDataLst>
      <p:tags r:id="rId1"/>
    </p:custDataLst>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1200329"/>
          </a:xfrm>
          <a:prstGeom prst="rect">
            <a:avLst/>
          </a:prstGeom>
        </p:spPr>
        <p:txBody>
          <a:bodyPr wrap="square">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コードについて話そう！</a:t>
            </a:r>
          </a:p>
        </p:txBody>
      </p:sp>
      <p:sp>
        <p:nvSpPr>
          <p:cNvPr id="5" name="Title 4" hidden="1"/>
          <p:cNvSpPr>
            <a:spLocks noGrp="1"/>
          </p:cNvSpPr>
          <p:nvPr>
            <p:ph type="ctrTitle"/>
          </p:nvPr>
        </p:nvSpPr>
        <p:spPr/>
        <p:txBody>
          <a:bodyPr/>
          <a:lstStyle/>
          <a:p>
            <a:r>
              <a:rPr lang="ja-JP" altLang="en-US" dirty="0"/>
              <a:t>コーディングについて話しまし</a:t>
            </a:r>
            <a:r>
              <a:rPr lang="ja-JP" altLang="en-US"/>
              <a:t>ょう</a:t>
            </a:r>
            <a:endParaRPr lang="ja-JP" altLang="en-US" dirty="0"/>
          </a:p>
        </p:txBody>
      </p:sp>
      <p:sp>
        <p:nvSpPr>
          <p:cNvPr id="6" name="Subtitle 5" hidden="1"/>
          <p:cNvSpPr>
            <a:spLocks noGrp="1"/>
          </p:cNvSpPr>
          <p:nvPr>
            <p:ph type="subTitle" idx="1"/>
          </p:nvPr>
        </p:nvSpPr>
        <p:spPr/>
        <p:txBody>
          <a:bodyPr/>
          <a:lstStyle/>
          <a:p>
            <a:endParaRPr lang="ja-JP" altLang="en-US" dirty="0"/>
          </a:p>
        </p:txBody>
      </p:sp>
      <p:sp>
        <p:nvSpPr>
          <p:cNvPr id="2" name="Slide Number Placeholder 1" hidden="1"/>
          <p:cNvSpPr>
            <a:spLocks noGrp="1"/>
          </p:cNvSpPr>
          <p:nvPr>
            <p:ph type="sldNum" sz="quarter" idx="12"/>
          </p:nvPr>
        </p:nvSpPr>
        <p:spPr/>
        <p:txBody>
          <a:bodyPr/>
          <a:lstStyle/>
          <a:p>
            <a:fld id="{697781E3-FF4B-EC42-A17F-8D66E4334D12}" type="slidenum">
              <a:rPr lang="en-US" altLang="ja-JP" smtClean="0"/>
              <a:pPr/>
              <a:t>2</a:t>
            </a:fld>
            <a:endParaRPr lang="ja-JP" altLang="en-US" dirty="0"/>
          </a:p>
        </p:txBody>
      </p:sp>
      <p:pic>
        <p:nvPicPr>
          <p:cNvPr id="3" name="Picture 2" descr="カラフルな虹に沿って飛ぶロケットの絵" title="カラフルな虹に沿って飛ぶロケットの絵"/>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Tree>
    <p:custDataLst>
      <p:tags r:id="rId1"/>
    </p:custDataLst>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1 台のラップトップ コンピューターを使って一緒に作業している間に、顔を上げカメラに向かって微笑む 10 代の男女のグループ" title="1 台のラップトップ コンピューターを使って一緒に作業している間に、顔を上げカメラに向かって微笑む 10 代の男女のグループ"/>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83148" y="111816"/>
            <a:ext cx="8864600" cy="553500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13" name="Rectangle 12"/>
          <p:cNvSpPr/>
          <p:nvPr/>
        </p:nvSpPr>
        <p:spPr>
          <a:xfrm>
            <a:off x="437176" y="2244267"/>
            <a:ext cx="7727109" cy="1200329"/>
          </a:xfrm>
          <a:prstGeom prst="rect">
            <a:avLst/>
          </a:prstGeom>
        </p:spPr>
        <p:txBody>
          <a:bodyPr wrap="square">
            <a:spAutoFit/>
          </a:bodyPr>
          <a:lstStyle/>
          <a:p>
            <a:pPr defTabSz="713232"/>
            <a:r>
              <a:rPr lang="en-US" altLang="ja-JP" sz="3600" dirty="0">
                <a:solidFill>
                  <a:schemeClr val="bg1"/>
                </a:solidFill>
                <a:latin typeface="Segoe UI Light" panose="020B0502040204020203" pitchFamily="34" charset="0"/>
                <a:ea typeface="Meiryo" panose="020B0604030504040204" pitchFamily="34" charset="-128"/>
              </a:rPr>
              <a:t>Minecraft </a:t>
            </a:r>
            <a:r>
              <a:rPr lang="en-US" altLang="ja-JP" sz="3600" b="0" i="0" dirty="0">
                <a:solidFill>
                  <a:schemeClr val="bg1"/>
                </a:solidFill>
                <a:latin typeface="Segoe UI Light" panose="020B0502040204020203" pitchFamily="34" charset="0"/>
                <a:ea typeface="Meiryo" panose="020B0604030504040204" pitchFamily="34" charset="-128"/>
              </a:rPr>
              <a:t>Hour of Code</a:t>
            </a:r>
            <a:r>
              <a:rPr lang="en-US" altLang="ja-JP" sz="3600" b="0" i="0" baseline="30000" dirty="0">
                <a:solidFill>
                  <a:schemeClr val="bg1"/>
                </a:solidFill>
                <a:latin typeface="Segoe UI Light" panose="020B0502040204020203" pitchFamily="34" charset="0"/>
                <a:ea typeface="Meiryo" panose="020B0604030504040204" pitchFamily="34" charset="-128"/>
              </a:rPr>
              <a:t>TM</a:t>
            </a:r>
            <a:r>
              <a:rPr lang="ja-JP" altLang="en-US" dirty="0">
                <a:ea typeface="Meiryo" panose="020B0604030504040204" pitchFamily="34" charset="-128"/>
              </a:rPr>
              <a:t> </a:t>
            </a:r>
            <a:r>
              <a:rPr lang="ja-JP" altLang="en-US" sz="3600" b="0" i="0" dirty="0">
                <a:solidFill>
                  <a:schemeClr val="bg1"/>
                </a:solidFill>
                <a:latin typeface="Segoe UI Light" panose="020B0502040204020203" pitchFamily="34" charset="0"/>
                <a:ea typeface="Meiryo" panose="020B0604030504040204" pitchFamily="34" charset="-128"/>
              </a:rPr>
              <a:t>へのご参加</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ありがとうございました</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15" name="Picture 14" descr="Microsoft" hidden="1" title="Microsof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5" name="Title 4" hidden="1"/>
          <p:cNvSpPr>
            <a:spLocks noGrp="1"/>
          </p:cNvSpPr>
          <p:nvPr>
            <p:ph type="ctrTitle"/>
          </p:nvPr>
        </p:nvSpPr>
        <p:spPr/>
        <p:txBody>
          <a:bodyPr/>
          <a:lstStyle/>
          <a:p>
            <a:r>
              <a:rPr lang="ja-JP" altLang="en-US" dirty="0"/>
              <a:t>ご参加ありがとうございま</a:t>
            </a:r>
            <a:r>
              <a:rPr lang="ja-JP" altLang="en-US"/>
              <a:t>した</a:t>
            </a:r>
            <a:endParaRPr lang="ja-JP" altLang="en-US" dirty="0"/>
          </a:p>
        </p:txBody>
      </p:sp>
      <p:sp>
        <p:nvSpPr>
          <p:cNvPr id="7" name="Subtitle 6" hidden="1"/>
          <p:cNvSpPr>
            <a:spLocks noGrp="1"/>
          </p:cNvSpPr>
          <p:nvPr>
            <p:ph type="subTitle" idx="1"/>
          </p:nvPr>
        </p:nvSpPr>
        <p:spPr/>
        <p:txBody>
          <a:bodyPr/>
          <a:lstStyle/>
          <a:p>
            <a:endParaRPr lang="ja-JP" altLang="en-US" dirty="0"/>
          </a:p>
        </p:txBody>
      </p:sp>
      <p:sp>
        <p:nvSpPr>
          <p:cNvPr id="3" name="Slide Number Placeholder 2" hidden="1"/>
          <p:cNvSpPr>
            <a:spLocks noGrp="1"/>
          </p:cNvSpPr>
          <p:nvPr>
            <p:ph type="sldNum" sz="quarter" idx="12"/>
          </p:nvPr>
        </p:nvSpPr>
        <p:spPr/>
        <p:txBody>
          <a:bodyPr/>
          <a:lstStyle/>
          <a:p>
            <a:fld id="{697781E3-FF4B-EC42-A17F-8D66E4334D12}" type="slidenum">
              <a:rPr lang="en-US" altLang="ja-JP" smtClean="0"/>
              <a:pPr/>
              <a:t>20</a:t>
            </a:fld>
            <a:endParaRPr lang="ja-JP" altLang="en-US" dirty="0"/>
          </a:p>
        </p:txBody>
      </p:sp>
      <p:sp>
        <p:nvSpPr>
          <p:cNvPr id="9" name="Rectangle 8">
            <a:extLst>
              <a:ext uri="{FF2B5EF4-FFF2-40B4-BE49-F238E27FC236}">
                <a16:creationId xmlns:a16="http://schemas.microsoft.com/office/drawing/2014/main" id="{E88E3288-CF7E-4429-A6AB-CA347F7FAC51}"/>
              </a:ext>
            </a:extLst>
          </p:cNvPr>
          <p:cNvSpPr/>
          <p:nvPr/>
        </p:nvSpPr>
        <p:spPr>
          <a:xfrm>
            <a:off x="369163" y="4347123"/>
            <a:ext cx="4572000" cy="1015663"/>
          </a:xfrm>
          <a:prstGeom prst="rect">
            <a:avLst/>
          </a:prstGeom>
        </p:spPr>
        <p:txBody>
          <a:bodyPr>
            <a:spAutoFit/>
          </a:bodyPr>
          <a:lstStyle/>
          <a:p>
            <a:pPr lvl="0">
              <a:defRPr/>
            </a:pPr>
            <a:endParaRPr lang="ja-JP" altLang="en-US" sz="120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a:p>
            <a:pPr lvl="0">
              <a:defRPr/>
            </a:pPr>
            <a:r>
              <a:rPr lang="en-US" altLang="ja-JP" sz="1200" dirty="0">
                <a:solidFill>
                  <a:schemeClr val="bg1"/>
                </a:solidFill>
                <a:ea typeface="Meiryo" panose="020B0604030504040204" pitchFamily="34" charset="-128"/>
              </a:rPr>
              <a:t>© Code.org, 2017. Code.org®</a:t>
            </a:r>
            <a:r>
              <a:rPr lang="ja-JP" altLang="en-US" sz="1200" dirty="0">
                <a:solidFill>
                  <a:schemeClr val="bg1"/>
                </a:solidFill>
                <a:ea typeface="Meiryo" panose="020B0604030504040204" pitchFamily="34" charset="-128"/>
              </a:rPr>
              <a:t>、</a:t>
            </a:r>
            <a:r>
              <a:rPr lang="en-US" altLang="ja-JP" sz="1200" dirty="0">
                <a:solidFill>
                  <a:schemeClr val="bg1"/>
                </a:solidFill>
                <a:ea typeface="Meiryo" panose="020B0604030504040204" pitchFamily="34" charset="-128"/>
              </a:rPr>
              <a:t>CODE </a:t>
            </a:r>
            <a:r>
              <a:rPr lang="ja-JP" altLang="en-US" sz="1200" dirty="0">
                <a:solidFill>
                  <a:schemeClr val="bg1"/>
                </a:solidFill>
                <a:ea typeface="Meiryo" panose="020B0604030504040204" pitchFamily="34" charset="-128"/>
              </a:rPr>
              <a:t>のロゴ、</a:t>
            </a:r>
            <a:r>
              <a:rPr lang="en-US" altLang="ja-JP" sz="1200" dirty="0">
                <a:solidFill>
                  <a:schemeClr val="bg1"/>
                </a:solidFill>
                <a:ea typeface="Meiryo" panose="020B0604030504040204" pitchFamily="34" charset="-128"/>
              </a:rPr>
              <a:t>Hour of Code® </a:t>
            </a:r>
            <a:r>
              <a:rPr lang="ja-JP" altLang="en-US" sz="1200" dirty="0">
                <a:solidFill>
                  <a:schemeClr val="bg1"/>
                </a:solidFill>
                <a:ea typeface="Meiryo" panose="020B0604030504040204" pitchFamily="34" charset="-128"/>
              </a:rPr>
              <a:t>は </a:t>
            </a:r>
            <a:r>
              <a:rPr lang="en-US" altLang="ja-JP" sz="1200" dirty="0">
                <a:solidFill>
                  <a:schemeClr val="bg1"/>
                </a:solidFill>
                <a:ea typeface="Meiryo" panose="020B0604030504040204" pitchFamily="34" charset="-128"/>
              </a:rPr>
              <a:t>Code.org </a:t>
            </a:r>
            <a:r>
              <a:rPr lang="ja-JP" altLang="en-US" sz="1200" dirty="0">
                <a:solidFill>
                  <a:schemeClr val="bg1"/>
                </a:solidFill>
                <a:ea typeface="Meiryo" panose="020B0604030504040204" pitchFamily="34" charset="-128"/>
              </a:rPr>
              <a:t>の商標です</a:t>
            </a:r>
            <a:endParaRPr lang="ja-JP" altLang="en-US" sz="120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a:p>
            <a:pPr lvl="0">
              <a:defRPr/>
            </a:pPr>
            <a:r>
              <a:rPr lang="en-US" altLang="ja-JP" sz="1200" dirty="0">
                <a:solidFill>
                  <a:schemeClr val="bg1"/>
                </a:solidFill>
                <a:ea typeface="Meiryo" panose="020B0604030504040204" pitchFamily="34" charset="-128"/>
              </a:rPr>
              <a:t>Mojang © 2017."Minecraft" </a:t>
            </a:r>
            <a:r>
              <a:rPr lang="ja-JP" altLang="en-US" sz="1200" dirty="0">
                <a:solidFill>
                  <a:schemeClr val="bg1"/>
                </a:solidFill>
                <a:ea typeface="Meiryo" panose="020B0604030504040204" pitchFamily="34" charset="-128"/>
              </a:rPr>
              <a:t>は </a:t>
            </a:r>
            <a:r>
              <a:rPr lang="en-US" altLang="ja-JP" sz="1200" dirty="0">
                <a:solidFill>
                  <a:schemeClr val="bg1"/>
                </a:solidFill>
                <a:ea typeface="Meiryo" panose="020B0604030504040204" pitchFamily="34" charset="-128"/>
              </a:rPr>
              <a:t>Mojang AB </a:t>
            </a:r>
            <a:r>
              <a:rPr lang="ja-JP" altLang="en-US" sz="1200" dirty="0">
                <a:solidFill>
                  <a:schemeClr val="bg1"/>
                </a:solidFill>
                <a:ea typeface="Meiryo" panose="020B0604030504040204" pitchFamily="34" charset="-128"/>
              </a:rPr>
              <a:t>の商標です</a:t>
            </a:r>
          </a:p>
          <a:p>
            <a:pPr lvl="0">
              <a:defRPr/>
            </a:pPr>
            <a:r>
              <a:rPr lang="en-US" altLang="ja-JP" sz="1200" dirty="0">
                <a:solidFill>
                  <a:schemeClr val="bg1"/>
                </a:solidFill>
                <a:ea typeface="Meiryo" panose="020B0604030504040204" pitchFamily="34" charset="-128"/>
              </a:rPr>
              <a:t>© 2017 Microsoft Corporation.All rights reserved.</a:t>
            </a:r>
          </a:p>
        </p:txBody>
      </p:sp>
      <p:pic>
        <p:nvPicPr>
          <p:cNvPr id="10" name="Picture 9" descr="Microsoft" title="Microsoft">
            <a:extLst>
              <a:ext uri="{FF2B5EF4-FFF2-40B4-BE49-F238E27FC236}">
                <a16:creationId xmlns:a16="http://schemas.microsoft.com/office/drawing/2014/main" id="{57BC4F76-7DFD-43FF-A0E2-B32A19BC2B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Tree>
    <p:custDataLst>
      <p:tags r:id="rId1"/>
    </p:custDataLst>
    <p:extLst>
      <p:ext uri="{BB962C8B-B14F-4D97-AF65-F5344CB8AC3E}">
        <p14:creationId xmlns:p14="http://schemas.microsoft.com/office/powerpoint/2010/main" val="313794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descr="Code.org が提供する Hour of Code ビデオ" title="Code.org が提供する Hour of Code ビデオ">
            <a:hlinkClick r:id="" action="ppaction://noaction"/>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69875" y="253999"/>
            <a:ext cx="8636000" cy="5191125"/>
          </a:xfrm>
          <a:prstGeom prst="rect">
            <a:avLst/>
          </a:prstGeom>
        </p:spPr>
      </p:pic>
      <p:sp>
        <p:nvSpPr>
          <p:cNvPr id="4" name="Title 3" hidden="1"/>
          <p:cNvSpPr>
            <a:spLocks noGrp="1"/>
          </p:cNvSpPr>
          <p:nvPr>
            <p:ph type="ctrTitle"/>
          </p:nvPr>
        </p:nvSpPr>
        <p:spPr/>
        <p:txBody>
          <a:bodyPr/>
          <a:lstStyle/>
          <a:p>
            <a:r>
              <a:rPr lang="en-US" altLang="ja-JP" dirty="0"/>
              <a:t>Code.org </a:t>
            </a:r>
            <a:r>
              <a:rPr lang="ja-JP" altLang="en-US" dirty="0"/>
              <a:t>が提供する </a:t>
            </a:r>
            <a:r>
              <a:rPr lang="en-US" altLang="ja-JP" dirty="0"/>
              <a:t>Hour of </a:t>
            </a:r>
            <a:r>
              <a:rPr lang="en-US" altLang="ja-JP" dirty="0" err="1"/>
              <a:t>CodeTM</a:t>
            </a:r>
            <a:r>
              <a:rPr lang="en-US" altLang="ja-JP" dirty="0"/>
              <a:t> </a:t>
            </a:r>
            <a:r>
              <a:rPr lang="ja-JP" altLang="en-US" dirty="0"/>
              <a:t>ビデオ</a:t>
            </a:r>
          </a:p>
        </p:txBody>
      </p:sp>
      <p:sp>
        <p:nvSpPr>
          <p:cNvPr id="5" name="Subtitle 4" hidden="1"/>
          <p:cNvSpPr>
            <a:spLocks noGrp="1"/>
          </p:cNvSpPr>
          <p:nvPr>
            <p:ph type="subTitle" idx="1"/>
          </p:nvPr>
        </p:nvSpPr>
        <p:spPr/>
        <p:txBody>
          <a:bodyPr/>
          <a:lstStyle/>
          <a:p>
            <a:endParaRPr lang="ja-JP" altLang="en-US" dirty="0"/>
          </a:p>
        </p:txBody>
      </p:sp>
      <p:sp>
        <p:nvSpPr>
          <p:cNvPr id="9" name="Slide Number Placeholder 8" hidden="1"/>
          <p:cNvSpPr>
            <a:spLocks noGrp="1"/>
          </p:cNvSpPr>
          <p:nvPr>
            <p:ph type="sldNum" sz="quarter" idx="12"/>
          </p:nvPr>
        </p:nvSpPr>
        <p:spPr/>
        <p:txBody>
          <a:bodyPr/>
          <a:lstStyle/>
          <a:p>
            <a:fld id="{697781E3-FF4B-EC42-A17F-8D66E4334D12}" type="slidenum">
              <a:rPr lang="en-US" altLang="ja-JP" smtClean="0"/>
              <a:pPr/>
              <a:t>3</a:t>
            </a:fld>
            <a:endParaRPr lang="ja-JP" altLang="en-US" dirty="0"/>
          </a:p>
        </p:txBody>
      </p:sp>
    </p:spTree>
    <p:custDataLst>
      <p:tags r:id="rId1"/>
    </p:custDataLst>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734901" y="1495030"/>
            <a:ext cx="4259752" cy="2862322"/>
          </a:xfrm>
          <a:prstGeom prst="rect">
            <a:avLst/>
          </a:prstGeom>
        </p:spPr>
        <p:txBody>
          <a:bodyPr wrap="square">
            <a:spAutoFit/>
          </a:bodyPr>
          <a:lstStyle/>
          <a:p>
            <a:pPr algn="l" defTabSz="713232">
              <a:buNone/>
            </a:pPr>
            <a:r>
              <a:rPr lang="ja-JP" altLang="en-US" sz="3600" b="0" i="0" dirty="0">
                <a:latin typeface="Segoe UI Light" panose="020B0502040204020203" pitchFamily="34" charset="0"/>
                <a:ea typeface="Meiryo" panose="020B0604030504040204" pitchFamily="34" charset="-128"/>
              </a:rPr>
              <a:t>コードとは</a:t>
            </a:r>
            <a:r>
              <a:rPr lang="en-US" altLang="ja-JP" sz="3600" b="0" i="0" dirty="0">
                <a:latin typeface="Segoe UI Light" panose="020B0502040204020203" pitchFamily="34" charset="0"/>
                <a:ea typeface="Meiryo" panose="020B0604030504040204" pitchFamily="34" charset="-128"/>
              </a:rPr>
              <a:t>?</a:t>
            </a:r>
          </a:p>
          <a:p>
            <a:pPr algn="l" defTabSz="713232">
              <a:buNone/>
            </a:pPr>
            <a:endParaRPr lang="ja-JP" altLang="en-US" sz="3600" dirty="0">
              <a:latin typeface="Segoe UI Light" panose="020B0502040204020203" pitchFamily="34" charset="0"/>
              <a:ea typeface="Meiryo" panose="020B0604030504040204" pitchFamily="34" charset="-128"/>
              <a:cs typeface="Segoe UI Light" panose="020B0502040204020203" pitchFamily="34" charset="0"/>
            </a:endParaRPr>
          </a:p>
          <a:p>
            <a:pPr algn="l" defTabSz="713232">
              <a:buNone/>
            </a:pPr>
            <a:r>
              <a:rPr lang="ja-JP" altLang="en-US" sz="3600" b="0" i="0" dirty="0">
                <a:latin typeface="Segoe UI Light" panose="020B0502040204020203" pitchFamily="34" charset="0"/>
                <a:ea typeface="Meiryo" panose="020B0604030504040204" pitchFamily="34" charset="-128"/>
              </a:rPr>
              <a:t>皆さんは、“コード”と聞いたときに何を連想しますか</a:t>
            </a:r>
            <a:r>
              <a:rPr lang="en-US" altLang="ja-JP" sz="3600" b="0" i="0" dirty="0">
                <a:latin typeface="Segoe UI Light" panose="020B0502040204020203" pitchFamily="34" charset="0"/>
                <a:ea typeface="Meiryo" panose="020B0604030504040204" pitchFamily="34" charset="-128"/>
              </a:rPr>
              <a:t>?</a:t>
            </a:r>
          </a:p>
        </p:txBody>
      </p:sp>
      <p:sp>
        <p:nvSpPr>
          <p:cNvPr id="7" name="Rectangle 6"/>
          <p:cNvSpPr/>
          <p:nvPr/>
        </p:nvSpPr>
        <p:spPr>
          <a:xfrm>
            <a:off x="224588" y="2868793"/>
            <a:ext cx="4347411"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質問</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ja-JP" altLang="en-US" dirty="0"/>
              <a:t>“コーディング”について何をご存知です</a:t>
            </a:r>
            <a:r>
              <a:rPr lang="ja-JP" altLang="en-US"/>
              <a:t>か？</a:t>
            </a:r>
            <a:endParaRPr lang="ja-JP" altLang="en-US" dirty="0"/>
          </a:p>
        </p:txBody>
      </p:sp>
      <p:sp>
        <p:nvSpPr>
          <p:cNvPr id="4" name="Subtitle 3" hidden="1"/>
          <p:cNvSpPr>
            <a:spLocks noGrp="1"/>
          </p:cNvSpPr>
          <p:nvPr>
            <p:ph type="subTitle" idx="1"/>
          </p:nvPr>
        </p:nvSpPr>
        <p:spPr/>
        <p:txBody>
          <a:bodyPr/>
          <a:lstStyle/>
          <a:p>
            <a:endParaRPr lang="ja-JP" altLang="en-US" dirty="0"/>
          </a:p>
        </p:txBody>
      </p:sp>
      <p:sp>
        <p:nvSpPr>
          <p:cNvPr id="11" name="Slide Number Placeholder 10" hidden="1"/>
          <p:cNvSpPr>
            <a:spLocks noGrp="1"/>
          </p:cNvSpPr>
          <p:nvPr>
            <p:ph type="sldNum" sz="quarter" idx="12"/>
          </p:nvPr>
        </p:nvSpPr>
        <p:spPr/>
        <p:txBody>
          <a:bodyPr/>
          <a:lstStyle/>
          <a:p>
            <a:fld id="{697781E3-FF4B-EC42-A17F-8D66E4334D12}" type="slidenum">
              <a:rPr lang="en-US" altLang="ja-JP" smtClean="0"/>
              <a:pPr/>
              <a:t>4</a:t>
            </a:fld>
            <a:endParaRPr lang="ja-JP" altLang="en-US" dirty="0"/>
          </a:p>
        </p:txBody>
      </p:sp>
    </p:spTree>
    <p:custDataLst>
      <p:tags r:id="rId1"/>
    </p:custDataLst>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5" name="Title 4" hidden="1"/>
          <p:cNvSpPr>
            <a:spLocks noGrp="1"/>
          </p:cNvSpPr>
          <p:nvPr>
            <p:ph type="ctrTitle"/>
          </p:nvPr>
        </p:nvSpPr>
        <p:spPr/>
        <p:txBody>
          <a:bodyPr/>
          <a:lstStyle/>
          <a:p>
            <a:r>
              <a:rPr lang="ja-JP" altLang="en-US" dirty="0"/>
              <a:t>コーディング</a:t>
            </a:r>
            <a:r>
              <a:rPr lang="ja-JP" altLang="en-US"/>
              <a:t>には</a:t>
            </a:r>
            <a:r>
              <a:rPr lang="en-US" altLang="ja-JP"/>
              <a:t>…</a:t>
            </a:r>
            <a:endParaRPr lang="ja-JP" altLang="en-US" dirty="0"/>
          </a:p>
        </p:txBody>
      </p:sp>
      <p:sp>
        <p:nvSpPr>
          <p:cNvPr id="6" name="Subtitle 5" hidden="1"/>
          <p:cNvSpPr>
            <a:spLocks noGrp="1"/>
          </p:cNvSpPr>
          <p:nvPr>
            <p:ph type="subTitle" idx="1"/>
          </p:nvPr>
        </p:nvSpPr>
        <p:spPr/>
        <p:txBody>
          <a:bodyPr/>
          <a:lstStyle/>
          <a:p>
            <a:endParaRPr lang="ja-JP" altLang="en-US" dirty="0"/>
          </a:p>
        </p:txBody>
      </p:sp>
      <p:sp>
        <p:nvSpPr>
          <p:cNvPr id="4" name="Slide Number Placeholder 3" hidden="1"/>
          <p:cNvSpPr>
            <a:spLocks noGrp="1"/>
          </p:cNvSpPr>
          <p:nvPr>
            <p:ph type="sldNum" sz="quarter" idx="12"/>
          </p:nvPr>
        </p:nvSpPr>
        <p:spPr/>
        <p:txBody>
          <a:bodyPr/>
          <a:lstStyle/>
          <a:p>
            <a:fld id="{697781E3-FF4B-EC42-A17F-8D66E4334D12}" type="slidenum">
              <a:rPr lang="en-US" altLang="ja-JP" smtClean="0"/>
              <a:pPr/>
              <a:t>5</a:t>
            </a:fld>
            <a:endParaRPr lang="ja-JP" altLang="en-US" dirty="0"/>
          </a:p>
        </p:txBody>
      </p:sp>
      <p:sp>
        <p:nvSpPr>
          <p:cNvPr id="7" name="Rectangle 6"/>
          <p:cNvSpPr/>
          <p:nvPr/>
        </p:nvSpPr>
        <p:spPr>
          <a:xfrm>
            <a:off x="571372" y="1980337"/>
            <a:ext cx="4386218" cy="1754326"/>
          </a:xfrm>
          <a:prstGeom prst="rect">
            <a:avLst/>
          </a:prstGeom>
        </p:spPr>
        <p:txBody>
          <a:bodyPr wrap="square">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コーディングとは、アプリや </a:t>
            </a:r>
            <a:r>
              <a:rPr lang="en-US" altLang="ja-JP" sz="3600" b="0" i="0" dirty="0">
                <a:solidFill>
                  <a:schemeClr val="bg1"/>
                </a:solidFill>
                <a:latin typeface="Segoe UI Light" panose="020B0502040204020203" pitchFamily="34" charset="0"/>
                <a:ea typeface="Meiryo" panose="020B0604030504040204" pitchFamily="34" charset="-128"/>
              </a:rPr>
              <a:t>Web </a:t>
            </a:r>
            <a:r>
              <a:rPr lang="ja-JP" altLang="en-US" sz="3600" b="0" i="0" dirty="0">
                <a:solidFill>
                  <a:schemeClr val="bg1"/>
                </a:solidFill>
                <a:latin typeface="Segoe UI Light" panose="020B0502040204020203" pitchFamily="34" charset="0"/>
                <a:ea typeface="Meiryo" panose="020B0604030504040204" pitchFamily="34" charset="-128"/>
              </a:rPr>
              <a:t>サイトを作る方法です。</a:t>
            </a:r>
          </a:p>
        </p:txBody>
      </p:sp>
      <p:pic>
        <p:nvPicPr>
          <p:cNvPr id="3" name="Picture 2" descr="目を閉じて、コードが生活で叶えるさまざまなことを思い描きながら笑っている男の子の絵。ロボット、紫のゾウ、携帯電話、ギターが男の子の頭から飛び出すように順不同に描かれ、男の子の創造性を表している。" title="目を閉じて、コードが生活で叶えるさまざまなことを思い描きながら笑っている男の子の絵。ロボット、紫のゾウ、携帯電話、ギターが男の子の頭から飛び出すように順不同に描かれ、男の子の創造性を表している。"/>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Tree>
    <p:custDataLst>
      <p:tags r:id="rId1"/>
    </p:custDataLst>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sp>
        <p:nvSpPr>
          <p:cNvPr id="3" name="Title 2" hidden="1"/>
          <p:cNvSpPr>
            <a:spLocks noGrp="1"/>
          </p:cNvSpPr>
          <p:nvPr>
            <p:ph type="ctrTitle"/>
          </p:nvPr>
        </p:nvSpPr>
        <p:spPr/>
        <p:txBody>
          <a:bodyPr/>
          <a:lstStyle/>
          <a:p>
            <a:r>
              <a:rPr lang="ja-JP" altLang="en-US" dirty="0"/>
              <a:t>コンピューターとコミュニケーションが取れ</a:t>
            </a:r>
            <a:r>
              <a:rPr lang="ja-JP" altLang="en-US"/>
              <a:t>ます</a:t>
            </a:r>
            <a:endParaRPr lang="ja-JP" altLang="en-US" dirty="0"/>
          </a:p>
        </p:txBody>
      </p:sp>
      <p:sp>
        <p:nvSpPr>
          <p:cNvPr id="5" name="Subtitle 4" hidden="1"/>
          <p:cNvSpPr>
            <a:spLocks noGrp="1"/>
          </p:cNvSpPr>
          <p:nvPr>
            <p:ph type="subTitle" idx="1"/>
          </p:nvPr>
        </p:nvSpPr>
        <p:spPr/>
        <p:txBody>
          <a:bodyPr/>
          <a:lstStyle/>
          <a:p>
            <a:endParaRPr lang="ja-JP" altLang="en-US" dirty="0"/>
          </a:p>
        </p:txBody>
      </p:sp>
      <p:sp>
        <p:nvSpPr>
          <p:cNvPr id="4" name="Slide Number Placeholder 3" hidden="1"/>
          <p:cNvSpPr>
            <a:spLocks noGrp="1"/>
          </p:cNvSpPr>
          <p:nvPr>
            <p:ph type="sldNum" sz="quarter" idx="12"/>
          </p:nvPr>
        </p:nvSpPr>
        <p:spPr/>
        <p:txBody>
          <a:bodyPr/>
          <a:lstStyle/>
          <a:p>
            <a:fld id="{697781E3-FF4B-EC42-A17F-8D66E4334D12}" type="slidenum">
              <a:rPr lang="en-US" altLang="ja-JP" smtClean="0"/>
              <a:pPr/>
              <a:t>6</a:t>
            </a:fld>
            <a:endParaRPr lang="ja-JP" altLang="en-US" dirty="0"/>
          </a:p>
        </p:txBody>
      </p:sp>
      <p:pic>
        <p:nvPicPr>
          <p:cNvPr id="12" name="Picture 11" descr="タブレットとモバイル機器に向かって「こんにちは」と話しかける男の子。デバイスは日本語を話せないため「？」とだけ返し理解していない。" title="タブレットとモバイル機器に向かって「こんにちは」と話しかける男の子。デバイスは日本語を話せないため「？」とだけ返し理解していない。"/>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284924" y="539750"/>
            <a:ext cx="2209957"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9" name="TextBox 8"/>
          <p:cNvSpPr txBox="1"/>
          <p:nvPr/>
        </p:nvSpPr>
        <p:spPr>
          <a:xfrm>
            <a:off x="2284924" y="685551"/>
            <a:ext cx="2412693" cy="584775"/>
          </a:xfrm>
          <a:prstGeom prst="rect">
            <a:avLst/>
          </a:prstGeom>
          <a:noFill/>
        </p:spPr>
        <p:txBody>
          <a:bodyPr wrap="square" rtlCol="0">
            <a:spAutoFit/>
          </a:bodyPr>
          <a:lstStyle/>
          <a:p>
            <a:pPr algn="ctr" defTabSz="713232">
              <a:buNone/>
            </a:pPr>
            <a:r>
              <a:rPr lang="ja-JP" altLang="en-US" sz="2800" b="0" i="0" dirty="0">
                <a:latin typeface="Segoe UI Light" panose="020B0502040204020203" pitchFamily="34" charset="0"/>
                <a:ea typeface="Meiryo" panose="020B0604030504040204" pitchFamily="34" charset="-128"/>
              </a:rPr>
              <a:t>こんにちは</a:t>
            </a:r>
            <a:r>
              <a:rPr lang="ja-JP" altLang="en-US" sz="3200" b="0" i="0" dirty="0">
                <a:latin typeface="Segoe UI Light" panose="020B0502040204020203" pitchFamily="34" charset="0"/>
                <a:ea typeface="Meiryo" panose="020B0604030504040204" pitchFamily="34" charset="-128"/>
              </a:rPr>
              <a:t>。</a:t>
            </a: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20" name="TextBox 19"/>
            <p:cNvSpPr txBox="1"/>
            <p:nvPr/>
          </p:nvSpPr>
          <p:spPr>
            <a:xfrm>
              <a:off x="5873750" y="682625"/>
              <a:ext cx="1508126" cy="584776"/>
            </a:xfrm>
            <a:prstGeom prst="rect">
              <a:avLst/>
            </a:prstGeom>
            <a:noFill/>
          </p:spPr>
          <p:txBody>
            <a:bodyPr wrap="square" rtlCol="0">
              <a:spAutoFit/>
            </a:bodyPr>
            <a:lstStyle/>
            <a:p>
              <a:pPr algn="ctr" defTabSz="713232">
                <a:buNone/>
              </a:pPr>
              <a:r>
                <a:rPr lang="en-US" altLang="ja-JP" sz="3200" b="0" i="0" dirty="0">
                  <a:latin typeface="Segoe UI Light" panose="020B0502040204020203" pitchFamily="34" charset="0"/>
                  <a:ea typeface="Meiryo" panose="020B0604030504040204" pitchFamily="34" charset="-128"/>
                </a:rPr>
                <a:t>?</a:t>
              </a:r>
            </a:p>
          </p:txBody>
        </p:sp>
      </p:grpSp>
      <p:grpSp>
        <p:nvGrpSpPr>
          <p:cNvPr id="28" name="Group 27" descr="タブレットとモバイル機器に向かって「こんにちは」と話しかける男の子。デバイスは日本語を話せないため「？」とだけ返し理解していない。" title="タブレットとモバイル機器に向かって「こんにちは」と話しかける男の子。デバイスは日本語を話せないため「？」とだけ返し理解していない。"/>
          <p:cNvGrpSpPr/>
          <p:nvPr/>
        </p:nvGrpSpPr>
        <p:grpSpPr>
          <a:xfrm>
            <a:off x="5004747" y="2966096"/>
            <a:ext cx="3440753" cy="1737095"/>
            <a:chOff x="5036497" y="3474096"/>
            <a:chExt cx="3440753" cy="1737095"/>
          </a:xfrm>
        </p:grpSpPr>
        <p:pic>
          <p:nvPicPr>
            <p:cNvPr id="25" name="Picture 24" descr="LEX_landscape_art_Girl-0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descr="LEX_landscape_art-0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custDataLst>
      <p:tags r:id="rId1"/>
    </p:custDataLst>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5" name="Title 4" hidden="1"/>
          <p:cNvSpPr>
            <a:spLocks noGrp="1"/>
          </p:cNvSpPr>
          <p:nvPr>
            <p:ph type="ctrTitle"/>
          </p:nvPr>
        </p:nvSpPr>
        <p:spPr/>
        <p:txBody>
          <a:bodyPr/>
          <a:lstStyle/>
          <a:p>
            <a:r>
              <a:rPr lang="ja-JP" altLang="en-US" dirty="0"/>
              <a:t>コンピューターは、コードの言語を理解し</a:t>
            </a:r>
            <a:r>
              <a:rPr lang="ja-JP" altLang="en-US"/>
              <a:t>ます</a:t>
            </a:r>
            <a:endParaRPr lang="ja-JP" altLang="en-US" dirty="0"/>
          </a:p>
        </p:txBody>
      </p:sp>
      <p:sp>
        <p:nvSpPr>
          <p:cNvPr id="6" name="Subtitle 5" hidden="1"/>
          <p:cNvSpPr>
            <a:spLocks noGrp="1"/>
          </p:cNvSpPr>
          <p:nvPr>
            <p:ph type="subTitle" idx="1"/>
          </p:nvPr>
        </p:nvSpPr>
        <p:spPr/>
        <p:txBody>
          <a:bodyPr/>
          <a:lstStyle/>
          <a:p>
            <a:endParaRPr lang="ja-JP" altLang="en-US" dirty="0"/>
          </a:p>
        </p:txBody>
      </p:sp>
      <p:sp>
        <p:nvSpPr>
          <p:cNvPr id="4" name="Slide Number Placeholder 3" hidden="1"/>
          <p:cNvSpPr>
            <a:spLocks noGrp="1"/>
          </p:cNvSpPr>
          <p:nvPr>
            <p:ph type="sldNum" sz="quarter" idx="12"/>
          </p:nvPr>
        </p:nvSpPr>
        <p:spPr/>
        <p:txBody>
          <a:bodyPr/>
          <a:lstStyle/>
          <a:p>
            <a:fld id="{697781E3-FF4B-EC42-A17F-8D66E4334D12}" type="slidenum">
              <a:rPr lang="en-US" altLang="ja-JP" smtClean="0"/>
              <a:pPr/>
              <a:t>7</a:t>
            </a:fld>
            <a:endParaRPr lang="ja-JP" altLang="en-US" dirty="0"/>
          </a:p>
        </p:txBody>
      </p:sp>
      <p:pic>
        <p:nvPicPr>
          <p:cNvPr id="10" name="Picture 9" descr="タブレットとモバイル機器に向かってコードで話しかける女の子。女の子がデバイスの言語であるコードで話しているため、デバイスは理解できる。" title="タブレットとモバイル機器に向かってコードで話しかける女の子。女の子がデバイスの言語であるコードで話しているため、デバイスは理解できる。"/>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17" name="TextBox 16"/>
          <p:cNvSpPr txBox="1"/>
          <p:nvPr/>
        </p:nvSpPr>
        <p:spPr>
          <a:xfrm>
            <a:off x="2492375" y="682625"/>
            <a:ext cx="1508126" cy="584776"/>
          </a:xfrm>
          <a:prstGeom prst="rect">
            <a:avLst/>
          </a:prstGeom>
          <a:noFill/>
        </p:spPr>
        <p:txBody>
          <a:bodyPr wrap="square" rtlCol="0">
            <a:spAutoFit/>
          </a:bodyPr>
          <a:lstStyle/>
          <a:p>
            <a:pPr algn="ctr" defTabSz="713232">
              <a:buNone/>
            </a:pPr>
            <a:r>
              <a:rPr lang="en-US" altLang="ja-JP" sz="3200" b="0" i="0" dirty="0">
                <a:latin typeface="Segoe UI Light" panose="020B0502040204020203" pitchFamily="34" charset="0"/>
                <a:ea typeface="Meiryo" panose="020B0604030504040204" pitchFamily="34" charset="-128"/>
              </a:rPr>
              <a:t>&lt;/&gt; {}</a:t>
            </a: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ea typeface="Meiryo" panose="020B0604030504040204" pitchFamily="34" charset="-128"/>
              </a:endParaRPr>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defTabSz="713232">
                <a:buNone/>
              </a:pPr>
              <a:r>
                <a:rPr lang="en-US" altLang="ja-JP" sz="3200" b="0" i="0" dirty="0">
                  <a:latin typeface="Segoe UI Light" panose="020B0502040204020203" pitchFamily="34" charset="0"/>
                  <a:ea typeface="Meiryo" panose="020B0604030504040204" pitchFamily="34" charset="-128"/>
                </a:rPr>
                <a:t>:)</a:t>
              </a:r>
            </a:p>
          </p:txBody>
        </p:sp>
      </p:grpSp>
      <p:grpSp>
        <p:nvGrpSpPr>
          <p:cNvPr id="24" name="Group 23" descr="タブレットとモバイル機器に向かってコードで話しかける女の子。女の子がデバイスの言語であるコードで話しているため、デバイスは理解できる。" title="タブレットとモバイル機器に向かってコードで話しかける女の子。女の子がデバイスの言語であるコードで話しているため、デバイスは理解できる。"/>
          <p:cNvGrpSpPr/>
          <p:nvPr/>
        </p:nvGrpSpPr>
        <p:grpSpPr>
          <a:xfrm>
            <a:off x="5004747" y="2966096"/>
            <a:ext cx="3440753" cy="1737095"/>
            <a:chOff x="5036497" y="3474096"/>
            <a:chExt cx="3440753" cy="1737095"/>
          </a:xfrm>
        </p:grpSpPr>
        <p:pic>
          <p:nvPicPr>
            <p:cNvPr id="25" name="Picture 24" descr="LEX_landscape_art_Girl-0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descr="LEX_landscape_art-0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spTree>
    <p:custDataLst>
      <p:tags r:id="rId1"/>
    </p:custDataLst>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699" y="2540668"/>
            <a:ext cx="4364975" cy="646331"/>
          </a:xfrm>
          <a:prstGeom prst="rect">
            <a:avLst/>
          </a:prstGeom>
        </p:spPr>
        <p:txBody>
          <a:bodyPr wrap="square">
            <a:spAutoFit/>
          </a:bodyPr>
          <a:lstStyle/>
          <a:p>
            <a:pPr algn="l" defTabSz="713232">
              <a:buNone/>
            </a:pPr>
            <a:r>
              <a:rPr lang="ja-JP" altLang="en-US" sz="3600" b="0" i="0" dirty="0">
                <a:solidFill>
                  <a:schemeClr val="bg1"/>
                </a:solidFill>
                <a:latin typeface="Segoe UI Light" panose="020B0502040204020203" pitchFamily="34" charset="0"/>
                <a:ea typeface="Meiryo" panose="020B0604030504040204" pitchFamily="34" charset="-128"/>
              </a:rPr>
              <a:t>コーディングには</a:t>
            </a:r>
            <a:r>
              <a:rPr lang="en-US" altLang="ja-JP" sz="3600" b="0" i="0" dirty="0">
                <a:solidFill>
                  <a:schemeClr val="bg1"/>
                </a:solidFill>
                <a:latin typeface="Segoe UI Light" panose="020B0502040204020203" pitchFamily="34" charset="0"/>
                <a:ea typeface="Meiryo" panose="020B0604030504040204" pitchFamily="34" charset="-128"/>
              </a:rPr>
              <a:t>...</a:t>
            </a:r>
          </a:p>
        </p:txBody>
      </p:sp>
      <p:sp>
        <p:nvSpPr>
          <p:cNvPr id="4" name="Title 3" hidden="1"/>
          <p:cNvSpPr>
            <a:spLocks noGrp="1"/>
          </p:cNvSpPr>
          <p:nvPr>
            <p:ph type="ctrTitle"/>
          </p:nvPr>
        </p:nvSpPr>
        <p:spPr/>
        <p:txBody>
          <a:bodyPr/>
          <a:lstStyle/>
          <a:p>
            <a:r>
              <a:rPr lang="ja-JP" altLang="en-US" dirty="0"/>
              <a:t>コーディングと</a:t>
            </a:r>
            <a:r>
              <a:rPr lang="ja-JP" altLang="en-US"/>
              <a:t>は？</a:t>
            </a:r>
            <a:endParaRPr lang="ja-JP" altLang="en-US" dirty="0"/>
          </a:p>
        </p:txBody>
      </p:sp>
      <p:sp>
        <p:nvSpPr>
          <p:cNvPr id="5" name="Subtitle 4" hidden="1"/>
          <p:cNvSpPr>
            <a:spLocks noGrp="1"/>
          </p:cNvSpPr>
          <p:nvPr>
            <p:ph type="subTitle" idx="1"/>
          </p:nvPr>
        </p:nvSpPr>
        <p:spPr/>
        <p:txBody>
          <a:bodyPr/>
          <a:lstStyle/>
          <a:p>
            <a:endParaRPr lang="ja-JP" altLang="en-US" dirty="0"/>
          </a:p>
        </p:txBody>
      </p:sp>
      <p:sp>
        <p:nvSpPr>
          <p:cNvPr id="2" name="Slide Number Placeholder 1" hidden="1"/>
          <p:cNvSpPr>
            <a:spLocks noGrp="1"/>
          </p:cNvSpPr>
          <p:nvPr>
            <p:ph type="sldNum" sz="quarter" idx="12"/>
          </p:nvPr>
        </p:nvSpPr>
        <p:spPr/>
        <p:txBody>
          <a:bodyPr/>
          <a:lstStyle/>
          <a:p>
            <a:fld id="{697781E3-FF4B-EC42-A17F-8D66E4334D12}" type="slidenum">
              <a:rPr lang="en-US" altLang="ja-JP" smtClean="0"/>
              <a:pPr/>
              <a:t>8</a:t>
            </a:fld>
            <a:endParaRPr lang="ja-JP" altLang="en-US" dirty="0"/>
          </a:p>
        </p:txBody>
      </p:sp>
      <p:pic>
        <p:nvPicPr>
          <p:cNvPr id="8" name="Picture 7" descr="ブロックの上に立っているロボットと亀" title="ブロックの上に立っているロボットと亀"/>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Tree>
    <p:custDataLst>
      <p:tags r:id="rId1"/>
    </p:custDataLst>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defTabSz="713232">
              <a:buNone/>
            </a:pPr>
            <a:r>
              <a:rPr lang="ja-JP" altLang="en-US" sz="3600" b="0" i="0" dirty="0">
                <a:solidFill>
                  <a:schemeClr val="bg1"/>
                </a:solidFill>
                <a:latin typeface="Segoe UI Light" panose="020B0502040204020203" pitchFamily="34" charset="0"/>
                <a:ea typeface="Meiryo" panose="020B0604030504040204" pitchFamily="34" charset="-128"/>
              </a:rPr>
              <a:t>問題を解決する</a:t>
            </a:r>
            <a:endParaRPr lang="ja-JP" altLang="en-US" sz="3600" b="0" i="0" dirty="0">
              <a:solidFill>
                <a:schemeClr val="bg1"/>
              </a:solidFill>
              <a:latin typeface="Segoe UI Light" panose="020B0502040204020203" pitchFamily="34" charset="0"/>
              <a:ea typeface="Meiryo" panose="020B0604030504040204" pitchFamily="34" charset="-128"/>
              <a:cs typeface="Segoe UI Light" panose="020B0502040204020203"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6" name="Title 5" hidden="1"/>
          <p:cNvSpPr>
            <a:spLocks noGrp="1"/>
          </p:cNvSpPr>
          <p:nvPr>
            <p:ph type="ctrTitle"/>
          </p:nvPr>
        </p:nvSpPr>
        <p:spPr/>
        <p:txBody>
          <a:bodyPr/>
          <a:lstStyle/>
          <a:p>
            <a:r>
              <a:rPr lang="ja-JP" altLang="en-US" dirty="0"/>
              <a:t>問題を解決</a:t>
            </a:r>
            <a:r>
              <a:rPr lang="ja-JP" altLang="en-US"/>
              <a:t>する</a:t>
            </a:r>
            <a:endParaRPr lang="ja-JP" altLang="en-US" dirty="0"/>
          </a:p>
        </p:txBody>
      </p:sp>
      <p:sp>
        <p:nvSpPr>
          <p:cNvPr id="7" name="Subtitle 6" hidden="1"/>
          <p:cNvSpPr>
            <a:spLocks noGrp="1"/>
          </p:cNvSpPr>
          <p:nvPr>
            <p:ph type="subTitle" idx="1"/>
          </p:nvPr>
        </p:nvSpPr>
        <p:spPr/>
        <p:txBody>
          <a:bodyPr/>
          <a:lstStyle/>
          <a:p>
            <a:endParaRPr lang="ja-JP" altLang="en-US" dirty="0"/>
          </a:p>
        </p:txBody>
      </p:sp>
      <p:sp>
        <p:nvSpPr>
          <p:cNvPr id="4" name="Slide Number Placeholder 3" hidden="1"/>
          <p:cNvSpPr>
            <a:spLocks noGrp="1"/>
          </p:cNvSpPr>
          <p:nvPr>
            <p:ph type="sldNum" sz="quarter" idx="12"/>
          </p:nvPr>
        </p:nvSpPr>
        <p:spPr/>
        <p:txBody>
          <a:bodyPr/>
          <a:lstStyle/>
          <a:p>
            <a:fld id="{697781E3-FF4B-EC42-A17F-8D66E4334D12}" type="slidenum">
              <a:rPr lang="en-US" altLang="ja-JP" smtClean="0"/>
              <a:pPr/>
              <a:t>9</a:t>
            </a:fld>
            <a:endParaRPr lang="ja-JP" altLang="en-US" dirty="0"/>
          </a:p>
        </p:txBody>
      </p:sp>
      <p:pic>
        <p:nvPicPr>
          <p:cNvPr id="10" name="Picture 9" descr="2 本の足と 2 つの目を持ちブロックの上に立っている、擬人化されたカラフルなリングを重ねたおもちゃ" title="2 本の足と 2 つの目を持ちブロックの上に立っている、擬人化されたカラフルなリングを重ねたおもちゃ"/>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Tree>
    <p:custDataLst>
      <p:tags r:id="rId1"/>
    </p:custDataLst>
    <p:extLst>
      <p:ext uri="{BB962C8B-B14F-4D97-AF65-F5344CB8AC3E}">
        <p14:creationId xmlns:p14="http://schemas.microsoft.com/office/powerpoint/2010/main" val="8888212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2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5516</Words>
  <Application>Microsoft Office PowerPoint</Application>
  <PresentationFormat>On-screen Show (16:10)</PresentationFormat>
  <Paragraphs>327</Paragraphs>
  <Slides>20</Slides>
  <Notes>20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handy</vt:lpstr>
      <vt:lpstr>Meiryo</vt:lpstr>
      <vt:lpstr>Yu Gothic</vt:lpstr>
      <vt:lpstr>Arial</vt:lpstr>
      <vt:lpstr>Calibri</vt:lpstr>
      <vt:lpstr>Calibri Light</vt:lpstr>
      <vt:lpstr>Segoe Pro</vt:lpstr>
      <vt:lpstr>Segoe Pro Light</vt:lpstr>
      <vt:lpstr>Segoe UI Light</vt:lpstr>
      <vt:lpstr>Office Theme</vt:lpstr>
      <vt:lpstr>Hour of CodeTM へようこそ</vt:lpstr>
      <vt:lpstr>コーディングについて話しましょう</vt:lpstr>
      <vt:lpstr>Code.org が提供する Hour of CodeTM ビデオ</vt:lpstr>
      <vt:lpstr>“コーディング”について何をご存知ですか？</vt:lpstr>
      <vt:lpstr>コーディングには…</vt:lpstr>
      <vt:lpstr>コンピューターとコミュニケーションが取れます</vt:lpstr>
      <vt:lpstr>コンピューターは、コードの言語を理解します</vt:lpstr>
      <vt:lpstr>コーディングとは？</vt:lpstr>
      <vt:lpstr>問題を解決する</vt:lpstr>
      <vt:lpstr>創造性を使う</vt:lpstr>
      <vt:lpstr>友人と一緒に作業する</vt:lpstr>
      <vt:lpstr>何がしたいですか？</vt:lpstr>
      <vt:lpstr>あなたの好きなことにコーディングを取り入れる</vt:lpstr>
      <vt:lpstr>How it goes down </vt:lpstr>
      <vt:lpstr>Find your tutorial</vt:lpstr>
      <vt:lpstr>もうすぐ終了です</vt:lpstr>
      <vt:lpstr>今はコーディングをどう思いますか？</vt:lpstr>
      <vt:lpstr>PowerPoint Presentation</vt:lpstr>
      <vt:lpstr>次のステップ</vt:lpstr>
      <vt:lpstr>ご参加ありがとうございました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2016-11-16T16:03:16Z</dcterms:created>
  <dcterms:modified xsi:type="dcterms:W3CDTF">2017-10-31T07:32:35Z</dcterms:modified>
</cp:coreProperties>
</file>